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61" r:id="rId3"/>
    <p:sldId id="288" r:id="rId4"/>
    <p:sldId id="262" r:id="rId5"/>
    <p:sldId id="265" r:id="rId6"/>
    <p:sldId id="303" r:id="rId7"/>
    <p:sldId id="271" r:id="rId8"/>
    <p:sldId id="313" r:id="rId9"/>
    <p:sldId id="272" r:id="rId10"/>
    <p:sldId id="289" r:id="rId11"/>
    <p:sldId id="278" r:id="rId12"/>
    <p:sldId id="304" r:id="rId13"/>
    <p:sldId id="305" r:id="rId14"/>
    <p:sldId id="309" r:id="rId15"/>
    <p:sldId id="302" r:id="rId16"/>
    <p:sldId id="308" r:id="rId17"/>
    <p:sldId id="295" r:id="rId18"/>
    <p:sldId id="296" r:id="rId19"/>
    <p:sldId id="297" r:id="rId20"/>
    <p:sldId id="298" r:id="rId21"/>
    <p:sldId id="299" r:id="rId22"/>
    <p:sldId id="312" r:id="rId23"/>
    <p:sldId id="287" r:id="rId24"/>
    <p:sldId id="286" r:id="rId2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55"/>
    <p:restoredTop sz="94766"/>
  </p:normalViewPr>
  <p:slideViewPr>
    <p:cSldViewPr snapToGrid="0" snapToObjects="1">
      <p:cViewPr varScale="1">
        <p:scale>
          <a:sx n="120" d="100"/>
          <a:sy n="120" d="100"/>
        </p:scale>
        <p:origin x="147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31AA8-903A-D24B-9B9A-672CEDEDCCD3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FFB7F-4B02-5C48-B68C-33F6F6A5B2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9869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FFB7F-4B02-5C48-B68C-33F6F6A5B289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6079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CFC8-78F9-194F-97C9-7D9C382418CE}" type="datetime1">
              <a:rPr lang="fr-FR" smtClean="0"/>
              <a:t>16/11/2021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0786-F847-914A-ACA6-0557601A67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9736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FE55-B480-F04A-A662-1C836D8FF11B}" type="datetime1">
              <a:rPr lang="fr-FR" smtClean="0"/>
              <a:t>16/11/2021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0786-F847-914A-ACA6-0557601A67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238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E035-4CC1-A14A-AC84-8FD6DD7A9658}" type="datetime1">
              <a:rPr lang="fr-FR" smtClean="0"/>
              <a:t>16/11/2021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0786-F847-914A-ACA6-0557601A67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64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2F4A-C5A5-5A45-BBDF-B7BCFEB1BAC8}" type="datetime1">
              <a:rPr lang="fr-FR" smtClean="0"/>
              <a:t>16/11/2021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0786-F847-914A-ACA6-0557601A67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099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7D5E4-7FD1-2E42-9E64-3C1C50056DD0}" type="datetime1">
              <a:rPr lang="fr-FR" smtClean="0"/>
              <a:t>16/11/2021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0786-F847-914A-ACA6-0557601A67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875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6F0C-0EEB-7648-B31A-DD01A3D094A8}" type="datetime1">
              <a:rPr lang="fr-FR" smtClean="0"/>
              <a:t>16/11/2021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0786-F847-914A-ACA6-0557601A67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835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842F-B22E-CB41-9203-090AD5BD4F80}" type="datetime1">
              <a:rPr lang="fr-FR" smtClean="0"/>
              <a:t>16/11/2021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0786-F847-914A-ACA6-0557601A67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0210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B013-B490-7E44-A320-423662914688}" type="datetime1">
              <a:rPr lang="fr-FR" smtClean="0"/>
              <a:t>16/11/2021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0786-F847-914A-ACA6-0557601A67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14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BAB8-F28F-284A-B0F1-CEF4FEBD2341}" type="datetime1">
              <a:rPr lang="fr-FR" smtClean="0"/>
              <a:t>16/11/2021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0786-F847-914A-ACA6-0557601A67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3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0C0E-BB7F-8B4A-AB72-FD472931BFF7}" type="datetime1">
              <a:rPr lang="fr-FR" smtClean="0"/>
              <a:t>16/11/2021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0786-F847-914A-ACA6-0557601A67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1062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080B-376D-BC40-9B90-C41908B11C2F}" type="datetime1">
              <a:rPr lang="fr-FR" smtClean="0"/>
              <a:t>16/11/2021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0786-F847-914A-ACA6-0557601A67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10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55E94-8666-3349-808B-DF572D021BE7}" type="datetime1">
              <a:rPr lang="fr-FR" smtClean="0"/>
              <a:t>16/11/2021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10786-F847-914A-ACA6-0557601A67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00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5745" y="2629309"/>
            <a:ext cx="8492510" cy="2872811"/>
          </a:xfrm>
        </p:spPr>
        <p:txBody>
          <a:bodyPr>
            <a:normAutofit fontScale="90000"/>
          </a:bodyPr>
          <a:lstStyle/>
          <a:p>
            <a:br>
              <a:rPr lang="fr-FR" sz="3100" dirty="0">
                <a:latin typeface="Century Gothic" panose="020B0502020202020204" pitchFamily="34" charset="0"/>
              </a:rPr>
            </a:br>
            <a:br>
              <a:rPr lang="fr-FR" sz="3100" dirty="0">
                <a:latin typeface="Century Gothic" panose="020B0502020202020204" pitchFamily="34" charset="0"/>
              </a:rPr>
            </a:br>
            <a:r>
              <a:rPr lang="fr-FR" sz="3100" dirty="0">
                <a:latin typeface="Century Gothic" panose="020B0502020202020204" pitchFamily="34" charset="0"/>
              </a:rPr>
              <a:t>EN FINIR AVEC LE DÉCLASSEMENT ÉCONOMIQUE DE LA FRANCE :</a:t>
            </a:r>
            <a:br>
              <a:rPr lang="fr-FR" sz="3100" dirty="0">
                <a:latin typeface="Century Gothic" panose="020B0502020202020204" pitchFamily="34" charset="0"/>
              </a:rPr>
            </a:br>
            <a:br>
              <a:rPr lang="fr-FR" sz="3100" dirty="0">
                <a:latin typeface="Century Gothic" panose="020B0502020202020204" pitchFamily="34" charset="0"/>
              </a:rPr>
            </a:br>
            <a:r>
              <a:rPr lang="fr-FR" sz="3100" b="1" dirty="0">
                <a:latin typeface="Century Gothic" panose="020B0502020202020204" pitchFamily="34" charset="0"/>
              </a:rPr>
              <a:t>REPENSER NOTRE SYSTÈME FISCAL</a:t>
            </a:r>
            <a:br>
              <a:rPr lang="fr-FR" sz="3100" b="1" dirty="0">
                <a:latin typeface="Century Gothic" panose="020B0502020202020204" pitchFamily="34" charset="0"/>
              </a:rPr>
            </a:br>
            <a:r>
              <a:rPr lang="fr-FR" sz="3100" b="1" dirty="0">
                <a:latin typeface="Century Gothic" panose="020B0502020202020204" pitchFamily="34" charset="0"/>
              </a:rPr>
              <a:t>EN S’INSPIRANT DES 10 « PAYS PHÉNIX »</a:t>
            </a: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2400" dirty="0"/>
            </a:br>
            <a:br>
              <a:rPr lang="fr-FR" sz="2400" dirty="0"/>
            </a:br>
            <a:r>
              <a:rPr lang="fr-FR" sz="2400" dirty="0"/>
              <a:t>… </a:t>
            </a:r>
            <a:r>
              <a:rPr lang="fr-FR" sz="2400" i="1" dirty="0">
                <a:latin typeface="Palatino Linotype" panose="02040502050505030304" pitchFamily="18" charset="0"/>
              </a:rPr>
              <a:t>ou comment penser et agir comme Epaminondas </a:t>
            </a:r>
            <a:r>
              <a:rPr lang="fr-FR" sz="2400" dirty="0"/>
              <a:t>…</a:t>
            </a:r>
            <a:br>
              <a:rPr lang="fr-FR" sz="2400" dirty="0"/>
            </a:br>
            <a:endParaRPr lang="fr-FR" sz="2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447795F-5D3C-E640-9BD0-2D45FAFC1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V8 </a:t>
            </a:r>
            <a:fld id="{C4110786-F847-914A-ACA6-0557601A677C}" type="slidenum">
              <a:rPr lang="fr-FR" smtClean="0"/>
              <a:t>1</a:t>
            </a:fld>
            <a:endParaRPr lang="fr-FR" dirty="0"/>
          </a:p>
        </p:txBody>
      </p:sp>
      <p:pic>
        <p:nvPicPr>
          <p:cNvPr id="5122" name="Picture 2" descr="Grand Drapeau Français (90cm x 60cm)">
            <a:extLst>
              <a:ext uri="{FF2B5EF4-FFF2-40B4-BE49-F238E27FC236}">
                <a16:creationId xmlns:a16="http://schemas.microsoft.com/office/drawing/2014/main" id="{E0554B06-0F54-6B4C-87C4-7499390D8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15" y="103655"/>
            <a:ext cx="1899741" cy="161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FH Drapeau de l'Europe 90 x 150 cm">
            <a:extLst>
              <a:ext uri="{FF2B5EF4-FFF2-40B4-BE49-F238E27FC236}">
                <a16:creationId xmlns:a16="http://schemas.microsoft.com/office/drawing/2014/main" id="{0ADE513B-56F2-9744-89EF-5955AA512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455" y="-135985"/>
            <a:ext cx="2006600" cy="209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FF5EB3C-45BA-4E10-B152-45F328F43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133" y="4717116"/>
            <a:ext cx="1111024" cy="74824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6BF4512-7D8C-4F0F-83F3-732EEFEF68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6928" y="4717116"/>
            <a:ext cx="1174296" cy="73536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2ACE0A4-6554-4F93-9266-63F05FB994CD}"/>
              </a:ext>
            </a:extLst>
          </p:cNvPr>
          <p:cNvSpPr txBox="1"/>
          <p:nvPr/>
        </p:nvSpPr>
        <p:spPr>
          <a:xfrm>
            <a:off x="3144022" y="5423979"/>
            <a:ext cx="1228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Century Gothic" panose="020B0502020202020204" pitchFamily="34" charset="0"/>
                <a:ea typeface="+mj-ea"/>
                <a:cs typeface="+mj-cs"/>
              </a:rPr>
              <a:t>Australie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DFDF67C-551B-45AE-9025-028E0A759118}"/>
              </a:ext>
            </a:extLst>
          </p:cNvPr>
          <p:cNvSpPr txBox="1"/>
          <p:nvPr/>
        </p:nvSpPr>
        <p:spPr>
          <a:xfrm>
            <a:off x="5175109" y="5396643"/>
            <a:ext cx="1510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Century Gothic" panose="020B0502020202020204" pitchFamily="34" charset="0"/>
                <a:ea typeface="+mj-ea"/>
                <a:cs typeface="+mj-cs"/>
              </a:rPr>
              <a:t>Nouvelle-Zélande</a:t>
            </a:r>
          </a:p>
        </p:txBody>
      </p:sp>
    </p:spTree>
    <p:extLst>
      <p:ext uri="{BB962C8B-B14F-4D97-AF65-F5344CB8AC3E}">
        <p14:creationId xmlns:p14="http://schemas.microsoft.com/office/powerpoint/2010/main" val="2042827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fr-FR" sz="2000" b="1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000" b="1" dirty="0">
                <a:latin typeface="Century Gothic" panose="020B0502020202020204" pitchFamily="34" charset="0"/>
              </a:rPr>
              <a:t>Hausse de la TVA </a:t>
            </a:r>
            <a:r>
              <a:rPr lang="fr-FR" sz="2000" dirty="0">
                <a:latin typeface="Century Gothic" panose="020B0502020202020204" pitchFamily="34" charset="0"/>
              </a:rPr>
              <a:t>(hausse du taux de base, limitation taux réduits) </a:t>
            </a:r>
            <a:r>
              <a:rPr lang="fr-FR" sz="2000" i="1" dirty="0">
                <a:latin typeface="Palatino Linotype" panose="02040502050505030304" pitchFamily="18" charset="0"/>
              </a:rPr>
              <a:t>	ex : Danemark : taux moyen passé de 12 à 23,5 %</a:t>
            </a:r>
            <a:endParaRPr lang="fr-FR" sz="2000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FR" sz="2000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000" b="1" dirty="0">
                <a:latin typeface="Century Gothic" panose="020B0502020202020204" pitchFamily="34" charset="0"/>
              </a:rPr>
              <a:t>Hausse de l’IR des particuliers</a:t>
            </a:r>
            <a:r>
              <a:rPr lang="fr-FR" sz="2000" dirty="0">
                <a:latin typeface="Century Gothic" panose="020B0502020202020204" pitchFamily="34" charset="0"/>
              </a:rPr>
              <a:t> (tranches additionnelles supérieures  ou inférieures) 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2000" dirty="0">
              <a:latin typeface="Century Gothic" panose="020B0502020202020204" pitchFamily="34" charset="0"/>
            </a:endParaRPr>
          </a:p>
          <a:p>
            <a:r>
              <a:rPr lang="fr-FR" sz="2000" b="1" dirty="0">
                <a:latin typeface="Century Gothic" panose="020B0502020202020204" pitchFamily="34" charset="0"/>
              </a:rPr>
              <a:t>Suppression de la majorité des niches fiscales</a:t>
            </a:r>
            <a:r>
              <a:rPr lang="fr-FR" sz="2000" dirty="0">
                <a:latin typeface="Century Gothic" panose="020B0502020202020204" pitchFamily="34" charset="0"/>
              </a:rPr>
              <a:t> des entreprises ou des particuliers </a:t>
            </a:r>
          </a:p>
          <a:p>
            <a:endParaRPr lang="fr-FR" sz="2400" b="1" dirty="0"/>
          </a:p>
          <a:p>
            <a:pPr marL="0" indent="0">
              <a:buNone/>
            </a:pPr>
            <a:r>
              <a:rPr lang="mr-IN" sz="2800" b="1" dirty="0">
                <a:solidFill>
                  <a:srgbClr val="000000"/>
                </a:solidFill>
              </a:rPr>
              <a:t>…</a:t>
            </a:r>
            <a:r>
              <a:rPr lang="fr-FR" sz="2800" b="1" dirty="0">
                <a:solidFill>
                  <a:srgbClr val="000000"/>
                </a:solidFill>
              </a:rPr>
              <a:t> et baisse des dépenses publiques, nationales et territoriales … 	 				</a:t>
            </a:r>
            <a:r>
              <a:rPr lang="fr-FR" sz="2800" b="1" i="1" dirty="0">
                <a:solidFill>
                  <a:srgbClr val="FF0000"/>
                </a:solidFill>
              </a:rPr>
              <a:t>Bon courage …</a:t>
            </a:r>
          </a:p>
          <a:p>
            <a:pPr marL="0" indent="0">
              <a:buNone/>
            </a:pPr>
            <a:endParaRPr lang="fr-FR" sz="2800" dirty="0">
              <a:solidFill>
                <a:srgbClr val="00B050"/>
              </a:solidFill>
            </a:endParaRPr>
          </a:p>
          <a:p>
            <a:pPr marL="514350" indent="-514350">
              <a:buAutoNum type="arabicPeriod"/>
            </a:pPr>
            <a:endParaRPr lang="fr-FR" sz="2700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DD2BF7-3E96-AC4E-89E3-5FC374D95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0786-F847-914A-ACA6-0557601A677C}" type="slidenum">
              <a:rPr lang="fr-FR" smtClean="0"/>
              <a:t>10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D8AA9157-0137-5047-A2A1-A7CE6D640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Les mesures prises par les « Pays Phénix » :</a:t>
            </a:r>
            <a:br>
              <a:rPr lang="fr-FR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fr-FR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une politique de l’Offre</a:t>
            </a:r>
          </a:p>
        </p:txBody>
      </p:sp>
    </p:spTree>
    <p:extLst>
      <p:ext uri="{BB962C8B-B14F-4D97-AF65-F5344CB8AC3E}">
        <p14:creationId xmlns:p14="http://schemas.microsoft.com/office/powerpoint/2010/main" val="3599026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Résultats dans chacun des Pays Phénix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450" y="1624012"/>
            <a:ext cx="7956550" cy="4525963"/>
          </a:xfrm>
        </p:spPr>
        <p:txBody>
          <a:bodyPr>
            <a:noAutofit/>
          </a:bodyPr>
          <a:lstStyle/>
          <a:p>
            <a:pPr lvl="0"/>
            <a:r>
              <a:rPr lang="fr-FR" sz="2000" b="1" dirty="0">
                <a:latin typeface="Century Gothic" panose="020B0502020202020204" pitchFamily="34" charset="0"/>
              </a:rPr>
              <a:t>PIB moyen par habitant supérieur </a:t>
            </a:r>
            <a:r>
              <a:rPr lang="fr-FR" sz="2000" dirty="0">
                <a:latin typeface="Century Gothic" panose="020B0502020202020204" pitchFamily="34" charset="0"/>
              </a:rPr>
              <a:t>ou très supérieur à celui des Français </a:t>
            </a:r>
            <a:r>
              <a:rPr lang="fr-FR" sz="1600" i="1" dirty="0">
                <a:latin typeface="Palatino Linotype" panose="02040502050505030304" pitchFamily="18" charset="0"/>
              </a:rPr>
              <a:t>(nous étions clairement devant eux en 1973 (</a:t>
            </a:r>
            <a:r>
              <a:rPr lang="fr-FR" sz="16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sauf Suède et Suisse</a:t>
            </a:r>
            <a:r>
              <a:rPr lang="fr-FR" sz="1600" i="1" dirty="0">
                <a:latin typeface="Palatino Linotype" panose="02040502050505030304" pitchFamily="18" charset="0"/>
              </a:rPr>
              <a:t>) … … et sommes maintenant 14</a:t>
            </a:r>
            <a:r>
              <a:rPr lang="fr-FR" sz="1600" i="1" baseline="30000" dirty="0">
                <a:latin typeface="Palatino Linotype" panose="02040502050505030304" pitchFamily="18" charset="0"/>
              </a:rPr>
              <a:t>ème</a:t>
            </a:r>
            <a:r>
              <a:rPr lang="fr-FR" sz="1600" i="1" dirty="0">
                <a:latin typeface="Palatino Linotype" panose="02040502050505030304" pitchFamily="18" charset="0"/>
              </a:rPr>
              <a:t> d’Europe…)</a:t>
            </a:r>
          </a:p>
          <a:p>
            <a:pPr lvl="0"/>
            <a:endParaRPr lang="fr-FR" sz="1400" i="1" dirty="0">
              <a:latin typeface="Century Gothic" panose="020B0502020202020204" pitchFamily="34" charset="0"/>
            </a:endParaRPr>
          </a:p>
          <a:p>
            <a:pPr lvl="0"/>
            <a:endParaRPr lang="fr-FR" sz="1400" i="1" dirty="0">
              <a:latin typeface="Century Gothic" panose="020B0502020202020204" pitchFamily="34" charset="0"/>
            </a:endParaRPr>
          </a:p>
          <a:p>
            <a:pPr lvl="0"/>
            <a:r>
              <a:rPr lang="fr-FR" sz="2000" dirty="0">
                <a:latin typeface="Century Gothic" panose="020B0502020202020204" pitchFamily="34" charset="0"/>
              </a:rPr>
              <a:t>Tous  : </a:t>
            </a:r>
            <a:r>
              <a:rPr lang="fr-FR" sz="2000" b="1" dirty="0">
                <a:latin typeface="Century Gothic" panose="020B0502020202020204" pitchFamily="34" charset="0"/>
              </a:rPr>
              <a:t>Budgets</a:t>
            </a:r>
            <a:r>
              <a:rPr lang="fr-FR" sz="2000" dirty="0">
                <a:latin typeface="Century Gothic" panose="020B0502020202020204" pitchFamily="34" charset="0"/>
              </a:rPr>
              <a:t> du gouvernement &amp; balance commerciale et des paiements </a:t>
            </a:r>
            <a:r>
              <a:rPr lang="fr-FR" sz="2000" b="1" dirty="0">
                <a:latin typeface="Century Gothic" panose="020B0502020202020204" pitchFamily="34" charset="0"/>
              </a:rPr>
              <a:t>positifs</a:t>
            </a:r>
          </a:p>
          <a:p>
            <a:pPr lvl="0"/>
            <a:endParaRPr lang="fr-FR" sz="2000" dirty="0">
              <a:latin typeface="Century Gothic" panose="020B0502020202020204" pitchFamily="34" charset="0"/>
            </a:endParaRPr>
          </a:p>
          <a:p>
            <a:pPr lvl="0"/>
            <a:endParaRPr lang="fr-FR" sz="2000" dirty="0">
              <a:latin typeface="Century Gothic" panose="020B0502020202020204" pitchFamily="34" charset="0"/>
            </a:endParaRPr>
          </a:p>
          <a:p>
            <a:pPr lvl="0"/>
            <a:r>
              <a:rPr lang="fr-FR" sz="2000" dirty="0">
                <a:latin typeface="Century Gothic" panose="020B0502020202020204" pitchFamily="34" charset="0"/>
              </a:rPr>
              <a:t>Tous : Taux de </a:t>
            </a:r>
            <a:r>
              <a:rPr lang="fr-FR" sz="2000" b="1" dirty="0">
                <a:latin typeface="Century Gothic" panose="020B0502020202020204" pitchFamily="34" charset="0"/>
              </a:rPr>
              <a:t>chômage</a:t>
            </a:r>
            <a:r>
              <a:rPr lang="fr-FR" sz="2000" dirty="0">
                <a:latin typeface="Century Gothic" panose="020B0502020202020204" pitchFamily="34" charset="0"/>
              </a:rPr>
              <a:t> autour de </a:t>
            </a:r>
            <a:r>
              <a:rPr lang="fr-FR" sz="2000" b="1" dirty="0">
                <a:latin typeface="Century Gothic" panose="020B0502020202020204" pitchFamily="34" charset="0"/>
              </a:rPr>
              <a:t>4 %</a:t>
            </a:r>
          </a:p>
          <a:p>
            <a:pPr lvl="0"/>
            <a:endParaRPr lang="fr-FR" sz="2000" dirty="0">
              <a:latin typeface="Century Gothic" panose="020B0502020202020204" pitchFamily="34" charset="0"/>
            </a:endParaRPr>
          </a:p>
          <a:p>
            <a:pPr marL="0" lvl="0" indent="0">
              <a:buNone/>
            </a:pPr>
            <a:endParaRPr lang="fr-FR" sz="2000" dirty="0">
              <a:latin typeface="Century Gothic" panose="020B0502020202020204" pitchFamily="34" charset="0"/>
            </a:endParaRPr>
          </a:p>
          <a:p>
            <a:pPr lvl="0"/>
            <a:r>
              <a:rPr lang="fr-FR" sz="2000" dirty="0">
                <a:latin typeface="Century Gothic" panose="020B0502020202020204" pitchFamily="34" charset="0"/>
              </a:rPr>
              <a:t>Tous : </a:t>
            </a:r>
            <a:r>
              <a:rPr lang="fr-FR" sz="2000" b="1" dirty="0">
                <a:latin typeface="Century Gothic" panose="020B0502020202020204" pitchFamily="34" charset="0"/>
              </a:rPr>
              <a:t>Fort consensus </a:t>
            </a:r>
            <a:r>
              <a:rPr lang="fr-FR" sz="2000" dirty="0">
                <a:latin typeface="Century Gothic" panose="020B0502020202020204" pitchFamily="34" charset="0"/>
              </a:rPr>
              <a:t>social, fiscal et démocratique</a:t>
            </a:r>
          </a:p>
          <a:p>
            <a:pPr marL="514350" indent="-514350">
              <a:buAutoNum type="arabicPeriod"/>
            </a:pPr>
            <a:endParaRPr lang="fr-FR" sz="2700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AA8CEEF-710E-8C45-962F-F4D01703C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0786-F847-914A-ACA6-0557601A677C}" type="slidenum">
              <a:rPr lang="fr-FR" smtClean="0"/>
              <a:t>11</a:t>
            </a:fld>
            <a:endParaRPr lang="fr-FR"/>
          </a:p>
        </p:txBody>
      </p:sp>
      <p:pic>
        <p:nvPicPr>
          <p:cNvPr id="11266" name="Picture 2" descr="Médaille d&amp;#39;or illustration de vecteur. Illustration du insigne - 43646787">
            <a:extLst>
              <a:ext uri="{FF2B5EF4-FFF2-40B4-BE49-F238E27FC236}">
                <a16:creationId xmlns:a16="http://schemas.microsoft.com/office/drawing/2014/main" id="{3E97BA1E-FC0F-894D-AB66-570AD967A6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43"/>
          <a:stretch/>
        </p:blipFill>
        <p:spPr bwMode="auto">
          <a:xfrm>
            <a:off x="88900" y="1417638"/>
            <a:ext cx="1098550" cy="114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édaille d&amp;#39;or illustration de vecteur. Illustration du insigne - 43646787">
            <a:extLst>
              <a:ext uri="{FF2B5EF4-FFF2-40B4-BE49-F238E27FC236}">
                <a16:creationId xmlns:a16="http://schemas.microsoft.com/office/drawing/2014/main" id="{F24BB263-FCBB-5848-B93C-3FCF1A8A6E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43"/>
          <a:stretch/>
        </p:blipFill>
        <p:spPr bwMode="auto">
          <a:xfrm>
            <a:off x="88900" y="2742844"/>
            <a:ext cx="1098550" cy="114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édaille d&amp;#39;or illustration de vecteur. Illustration du insigne - 43646787">
            <a:extLst>
              <a:ext uri="{FF2B5EF4-FFF2-40B4-BE49-F238E27FC236}">
                <a16:creationId xmlns:a16="http://schemas.microsoft.com/office/drawing/2014/main" id="{BD9153E8-C36D-3745-B3EF-7589AA3CD6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43"/>
          <a:stretch/>
        </p:blipFill>
        <p:spPr bwMode="auto">
          <a:xfrm>
            <a:off x="88900" y="3961251"/>
            <a:ext cx="1098550" cy="114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édaille d&amp;#39;or illustration de vecteur. Illustration du insigne - 43646787">
            <a:extLst>
              <a:ext uri="{FF2B5EF4-FFF2-40B4-BE49-F238E27FC236}">
                <a16:creationId xmlns:a16="http://schemas.microsoft.com/office/drawing/2014/main" id="{4B4CBE89-C40E-0B46-82D0-34FF275756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43"/>
          <a:stretch/>
        </p:blipFill>
        <p:spPr bwMode="auto">
          <a:xfrm>
            <a:off x="88900" y="5257800"/>
            <a:ext cx="1098550" cy="114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139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A8D221-D438-5F4B-9A75-63924910A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14538"/>
            <a:ext cx="8229600" cy="1143000"/>
          </a:xfrm>
        </p:spPr>
        <p:txBody>
          <a:bodyPr>
            <a:noAutofit/>
          </a:bodyPr>
          <a:lstStyle/>
          <a:p>
            <a:r>
              <a:rPr lang="fr-FR" sz="5400" dirty="0">
                <a:latin typeface="Century Gothic" panose="020B0502020202020204" pitchFamily="34" charset="0"/>
              </a:rPr>
              <a:t>QUELLES PROPOSITIONS POUR LA FRANCE 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B30D12C-B95E-F94A-9445-74A00EF4B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0786-F847-914A-ACA6-0557601A677C}" type="slidenum">
              <a:rPr lang="fr-FR" smtClean="0"/>
              <a:t>12</a:t>
            </a:fld>
            <a:endParaRPr lang="fr-FR"/>
          </a:p>
        </p:txBody>
      </p:sp>
      <p:pic>
        <p:nvPicPr>
          <p:cNvPr id="5" name="Picture 2" descr="Grand Drapeau Français (90cm x 60cm)">
            <a:extLst>
              <a:ext uri="{FF2B5EF4-FFF2-40B4-BE49-F238E27FC236}">
                <a16:creationId xmlns:a16="http://schemas.microsoft.com/office/drawing/2014/main" id="{CF087DF7-98DD-5C46-B59B-9823AE11F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129" y="3748555"/>
            <a:ext cx="1899741" cy="161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362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DD7DA1-7A41-4743-ADB0-1996A16A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0786-F847-914A-ACA6-0557601A677C}" type="slidenum">
              <a:rPr lang="fr-FR" smtClean="0"/>
              <a:t>13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A8D0738-2418-2548-872B-74522E108DF5}"/>
              </a:ext>
            </a:extLst>
          </p:cNvPr>
          <p:cNvSpPr txBox="1"/>
          <p:nvPr/>
        </p:nvSpPr>
        <p:spPr>
          <a:xfrm>
            <a:off x="304800" y="1689100"/>
            <a:ext cx="86741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highlight>
                  <a:srgbClr val="FFFF00"/>
                </a:highlight>
                <a:latin typeface="Century Gothic" panose="020B0502020202020204" pitchFamily="34" charset="0"/>
              </a:rPr>
              <a:t> COMPÉTITIVITÉ DE NOS ENTREPRISES = </a:t>
            </a:r>
            <a:r>
              <a:rPr lang="fr-FR" sz="2000" b="1" u="sng" dirty="0">
                <a:highlight>
                  <a:srgbClr val="FFFF00"/>
                </a:highlight>
                <a:latin typeface="Century Gothic" panose="020B0502020202020204" pitchFamily="34" charset="0"/>
              </a:rPr>
              <a:t>STRATÉGIE  NATIONALE</a:t>
            </a:r>
          </a:p>
          <a:p>
            <a:endParaRPr lang="fr-FR" sz="1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Préparer l’Opinion Publique </a:t>
            </a:r>
            <a:r>
              <a:rPr lang="fr-FR" sz="1600" dirty="0">
                <a:latin typeface="Century Gothic" panose="020B0502020202020204" pitchFamily="34" charset="0"/>
              </a:rPr>
              <a:t>en communiquant sur des études poussées sur les « Pays Phénix », les ériger en modèle. </a:t>
            </a:r>
            <a:r>
              <a:rPr lang="fr-FR" sz="1600" b="1" dirty="0">
                <a:latin typeface="Century Gothic" panose="020B0502020202020204" pitchFamily="34" charset="0"/>
              </a:rPr>
              <a:t>Il faut faire jeu égal avec eux, et même les battre ! </a:t>
            </a:r>
            <a:r>
              <a:rPr lang="fr-FR" sz="1600" i="1" dirty="0">
                <a:latin typeface="Palatino" pitchFamily="2" charset="77"/>
                <a:ea typeface="Palatino" pitchFamily="2" charset="77"/>
              </a:rPr>
              <a:t>(Voyages d’études : journalistes, économistes, syndicats…)</a:t>
            </a:r>
            <a:endParaRPr lang="fr-FR" sz="1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entury Gothic" panose="020B0502020202020204" pitchFamily="34" charset="0"/>
              </a:rPr>
              <a:t>Expliquer que</a:t>
            </a:r>
            <a:r>
              <a:rPr lang="fr-FR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fr-FR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la création de richesse (Offre) doit précéder la consommation </a:t>
            </a:r>
            <a:r>
              <a:rPr lang="fr-FR" sz="1600" dirty="0">
                <a:latin typeface="Century Gothic" panose="020B0502020202020204" pitchFamily="34" charset="0"/>
              </a:rPr>
              <a:t>: la survie de l’Entreprise est nécessaire pour financer la Société</a:t>
            </a:r>
            <a:endParaRPr lang="fr-FR" b="1" dirty="0"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endParaRPr lang="fr-FR" b="1" dirty="0"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entury Gothic" panose="020B0502020202020204" pitchFamily="34" charset="0"/>
              </a:rPr>
              <a:t>Engager l’employeur, le salarié </a:t>
            </a:r>
            <a:r>
              <a:rPr lang="fr-FR" sz="1600" b="1" dirty="0">
                <a:latin typeface="Century Gothic" panose="020B0502020202020204" pitchFamily="34" charset="0"/>
              </a:rPr>
              <a:t>et l’Opinion Publique </a:t>
            </a:r>
            <a:r>
              <a:rPr lang="fr-FR" sz="1600" dirty="0">
                <a:latin typeface="Century Gothic" panose="020B0502020202020204" pitchFamily="34" charset="0"/>
              </a:rPr>
              <a:t>dans </a:t>
            </a:r>
            <a:r>
              <a:rPr lang="fr-FR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un nouvel état d’esprit et de nouvelles Relations Sociales : </a:t>
            </a:r>
            <a:r>
              <a:rPr lang="fr-FR" sz="1600" b="1" dirty="0">
                <a:latin typeface="Century Gothic" panose="020B0502020202020204" pitchFamily="34" charset="0"/>
              </a:rPr>
              <a:t>l’entreprise est un « Bien Commun »</a:t>
            </a:r>
            <a:endParaRPr lang="fr-FR" sz="16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entury Gothic" panose="020B0502020202020204" pitchFamily="34" charset="0"/>
              </a:rPr>
              <a:t>Mesures concrètes pour arriver dans les entreprises à la </a:t>
            </a:r>
            <a:r>
              <a:rPr lang="fr-FR" sz="16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Co-détermination</a:t>
            </a:r>
            <a:r>
              <a:rPr lang="fr-FR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« à la française ».</a:t>
            </a:r>
            <a:r>
              <a:rPr lang="fr-FR" sz="1600" dirty="0">
                <a:latin typeface="Century Gothic" panose="020B0502020202020204" pitchFamily="34" charset="0"/>
              </a:rPr>
              <a:t> </a:t>
            </a:r>
            <a:r>
              <a:rPr lang="fr-FR" sz="1600" i="1" dirty="0">
                <a:latin typeface="Palatino" pitchFamily="2" charset="77"/>
                <a:ea typeface="Palatino" pitchFamily="2" charset="77"/>
              </a:rPr>
              <a:t>Ex : Salariés dans conseils d’administration (50 % -), Dialogue sur stratégie, Intéressement, et participation… etc.`</a:t>
            </a:r>
          </a:p>
          <a:p>
            <a:endParaRPr lang="fr-FR" i="1" dirty="0">
              <a:latin typeface="Palatino" pitchFamily="2" charset="77"/>
              <a:ea typeface="Palatino" pitchFamily="2" charset="77"/>
            </a:endParaRPr>
          </a:p>
          <a:p>
            <a:endParaRPr lang="fr-FR" i="1" dirty="0">
              <a:latin typeface="Palatino" pitchFamily="2" charset="77"/>
              <a:ea typeface="Palatino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Century Gothic" panose="020B0502020202020204" pitchFamily="34" charset="0"/>
            </a:endParaRPr>
          </a:p>
          <a:p>
            <a:endParaRPr lang="fr-FR" dirty="0">
              <a:latin typeface="Century Gothic" panose="020B0502020202020204" pitchFamily="34" charset="0"/>
            </a:endParaRPr>
          </a:p>
          <a:p>
            <a:endParaRPr lang="fr-FR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3CB044FC-F90F-2948-9B01-920AE1551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994900" cy="1143000"/>
          </a:xfrm>
        </p:spPr>
        <p:txBody>
          <a:bodyPr>
            <a:normAutofit/>
          </a:bodyPr>
          <a:lstStyle/>
          <a:p>
            <a:pPr algn="l"/>
            <a:r>
              <a:rPr lang="fr-FR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Une stratégie globale composée de 3 propositions</a:t>
            </a:r>
            <a:br>
              <a:rPr lang="fr-FR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fr-FR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    </a:t>
            </a:r>
            <a:r>
              <a:rPr lang="fr-FR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PROPOSITION #1, ou le point de départ…</a:t>
            </a:r>
          </a:p>
        </p:txBody>
      </p:sp>
      <p:pic>
        <p:nvPicPr>
          <p:cNvPr id="14338" name="Picture 2" descr="Warning logo images vectorielles, Warning logo vecteurs libres de droits |  Depositphotos">
            <a:extLst>
              <a:ext uri="{FF2B5EF4-FFF2-40B4-BE49-F238E27FC236}">
                <a16:creationId xmlns:a16="http://schemas.microsoft.com/office/drawing/2014/main" id="{14F51524-0ECA-0F44-8E52-5EE39119F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4146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Grand Drapeau Français (90cm x 60cm)">
            <a:extLst>
              <a:ext uri="{FF2B5EF4-FFF2-40B4-BE49-F238E27FC236}">
                <a16:creationId xmlns:a16="http://schemas.microsoft.com/office/drawing/2014/main" id="{045F6A52-D180-C54A-8676-20D67B801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4" y="640608"/>
            <a:ext cx="391071" cy="33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54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ADB2D2-8A62-CF4C-BC47-D51968367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994900" cy="1143000"/>
          </a:xfrm>
        </p:spPr>
        <p:txBody>
          <a:bodyPr>
            <a:normAutofit/>
          </a:bodyPr>
          <a:lstStyle/>
          <a:p>
            <a:pPr algn="l"/>
            <a:r>
              <a:rPr lang="fr-FR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Une stratégie globale composée de 3 propositions</a:t>
            </a:r>
            <a:br>
              <a:rPr lang="fr-FR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fr-FR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    </a:t>
            </a:r>
            <a:r>
              <a:rPr lang="fr-FR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PROPOSITION #2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DD7DA1-7A41-4743-ADB0-1996A16A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0786-F847-914A-ACA6-0557601A677C}" type="slidenum">
              <a:rPr lang="fr-FR" smtClean="0"/>
              <a:t>14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A8D0738-2418-2548-872B-74522E108DF5}"/>
              </a:ext>
            </a:extLst>
          </p:cNvPr>
          <p:cNvSpPr txBox="1"/>
          <p:nvPr/>
        </p:nvSpPr>
        <p:spPr>
          <a:xfrm>
            <a:off x="139700" y="1552932"/>
            <a:ext cx="86868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highlight>
                  <a:srgbClr val="FFFF00"/>
                </a:highlight>
                <a:latin typeface="Century Gothic" panose="020B0502020202020204" pitchFamily="34" charset="0"/>
              </a:rPr>
              <a:t>BAISSER LES PRÉLÈVEMENTS OBLIGATOIRES DES ENTREPRISES AU NIVEAU DES « PAYS PHÉNIX » POUR RESTAURER NOTRE COMPÉTITIVITÉ</a:t>
            </a:r>
          </a:p>
          <a:p>
            <a:pPr algn="ctr"/>
            <a:r>
              <a:rPr lang="fr-FR" sz="20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Timing : 1 à 5 ans</a:t>
            </a:r>
            <a:endParaRPr lang="fr-FR" sz="2000" i="1" dirty="0">
              <a:latin typeface="Palatino Linotype" panose="02040502050505030304" pitchFamily="18" charset="0"/>
            </a:endParaRPr>
          </a:p>
          <a:p>
            <a:endParaRPr lang="fr-FR" sz="2000" i="1" dirty="0">
              <a:latin typeface="Palatino Linotype" panose="02040502050505030304" pitchFamily="18" charset="0"/>
            </a:endParaRPr>
          </a:p>
          <a:p>
            <a:r>
              <a:rPr lang="fr-FR" sz="2000" i="1" dirty="0">
                <a:latin typeface="Palatino Linotype" panose="02040502050505030304" pitchFamily="18" charset="0"/>
              </a:rPr>
              <a:t>Un taux </a:t>
            </a:r>
            <a:r>
              <a:rPr lang="fr-FR" sz="2000" b="1" i="1" dirty="0">
                <a:latin typeface="Palatino Linotype" panose="02040502050505030304" pitchFamily="18" charset="0"/>
              </a:rPr>
              <a:t>fixe global pour chaque catégorie de PO, </a:t>
            </a:r>
            <a:r>
              <a:rPr lang="fr-FR" sz="2000" i="1" dirty="0">
                <a:latin typeface="Palatino Linotype" panose="02040502050505030304" pitchFamily="18" charset="0"/>
              </a:rPr>
              <a:t>et qui ne laisse </a:t>
            </a:r>
            <a:r>
              <a:rPr lang="fr-FR" sz="2000" b="1" i="1" dirty="0">
                <a:latin typeface="Palatino Linotype" panose="02040502050505030304" pitchFamily="18" charset="0"/>
              </a:rPr>
              <a:t>pas de place aux niches </a:t>
            </a:r>
            <a:r>
              <a:rPr lang="fr-FR" sz="2000" i="1" dirty="0">
                <a:latin typeface="Palatino Linotype" panose="02040502050505030304" pitchFamily="18" charset="0"/>
              </a:rPr>
              <a:t>/ mesures granulaires :</a:t>
            </a:r>
          </a:p>
          <a:p>
            <a:pPr marL="971550" lvl="1" indent="-514350">
              <a:buAutoNum type="alphaLcParenR"/>
            </a:pPr>
            <a:r>
              <a:rPr lang="fr-FR" sz="2000" b="1" i="1" dirty="0">
                <a:latin typeface="Palatino Linotype" panose="02040502050505030304" pitchFamily="18" charset="0"/>
              </a:rPr>
              <a:t>Cotisations Sociales à		   :  </a:t>
            </a:r>
            <a:r>
              <a:rPr lang="fr-FR" sz="2000" b="1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15 % de la masse salariale </a:t>
            </a:r>
          </a:p>
          <a:p>
            <a:pPr marL="971550" lvl="1" indent="-514350">
              <a:buAutoNum type="alphaLcParenR"/>
            </a:pPr>
            <a:r>
              <a:rPr lang="fr-FR" sz="2000" b="1" i="1" dirty="0">
                <a:latin typeface="Palatino Linotype" panose="02040502050505030304" pitchFamily="18" charset="0"/>
              </a:rPr>
              <a:t>Impôts sur la Production à    :  </a:t>
            </a:r>
            <a:r>
              <a:rPr lang="fr-FR" sz="2000" b="1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15 % du RCAI</a:t>
            </a:r>
          </a:p>
          <a:p>
            <a:pPr marL="971550" lvl="1" indent="-514350">
              <a:buAutoNum type="alphaLcParenR"/>
            </a:pPr>
            <a:r>
              <a:rPr lang="fr-FR" sz="2000" b="1" i="1" dirty="0">
                <a:latin typeface="Palatino Linotype" panose="02040502050505030304" pitchFamily="18" charset="0"/>
              </a:rPr>
              <a:t>Impôt sur les sociétés (IS) à   : </a:t>
            </a:r>
            <a:r>
              <a:rPr lang="fr-FR" sz="2000" b="1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15 % du RCAI </a:t>
            </a:r>
          </a:p>
          <a:p>
            <a:pPr marL="971550" lvl="1" indent="-514350">
              <a:buAutoNum type="alphaLcParenR"/>
            </a:pPr>
            <a:endParaRPr lang="fr-FR" sz="2000" i="1" dirty="0">
              <a:latin typeface="Palatino Linotype" panose="02040502050505030304" pitchFamily="18" charset="0"/>
            </a:endParaRPr>
          </a:p>
          <a:p>
            <a:pPr algn="ctr"/>
            <a:r>
              <a:rPr lang="fr-FR" sz="2000" b="1" dirty="0">
                <a:latin typeface="Century Gothic" panose="020B0502020202020204" pitchFamily="34" charset="0"/>
              </a:rPr>
              <a:t>Pour redresser notre compétitivité</a:t>
            </a:r>
            <a:r>
              <a:rPr lang="fr-FR" sz="2000" dirty="0">
                <a:latin typeface="Century Gothic" panose="020B0502020202020204" pitchFamily="34" charset="0"/>
              </a:rPr>
              <a:t>, il faut</a:t>
            </a:r>
          </a:p>
          <a:p>
            <a:pPr algn="ctr"/>
            <a:r>
              <a:rPr lang="fr-FR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85 à 100 Mrds de baisse des impôts sur nos prix de revient</a:t>
            </a:r>
          </a:p>
          <a:p>
            <a:endParaRPr lang="fr-FR" sz="2000" b="1" dirty="0"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endParaRPr lang="fr-FR" sz="2000" b="1" dirty="0"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endParaRPr lang="fr-FR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2" descr="Grand Drapeau Français (90cm x 60cm)">
            <a:extLst>
              <a:ext uri="{FF2B5EF4-FFF2-40B4-BE49-F238E27FC236}">
                <a16:creationId xmlns:a16="http://schemas.microsoft.com/office/drawing/2014/main" id="{1C4C2CF8-6C8C-1C4D-BF59-B700A814D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4" y="640608"/>
            <a:ext cx="391071" cy="33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597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0786-F847-914A-ACA6-0557601A677C}" type="slidenum">
              <a:rPr lang="fr-FR" smtClean="0"/>
              <a:t>15</a:t>
            </a:fld>
            <a:endParaRPr lang="fr-FR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324600"/>
              </p:ext>
            </p:extLst>
          </p:nvPr>
        </p:nvGraphicFramePr>
        <p:xfrm>
          <a:off x="327025" y="484188"/>
          <a:ext cx="11931650" cy="632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Document" r:id="rId3" imgW="8305800" imgH="4356100" progId="Word.Document.12">
                  <p:embed/>
                </p:oleObj>
              </mc:Choice>
              <mc:Fallback>
                <p:oleObj name="Document" r:id="rId3" imgW="8305800" imgH="4356100" progId="Word.Document.12">
                  <p:embed/>
                  <p:pic>
                    <p:nvPicPr>
                      <p:cNvPr id="5" name="Obje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025" y="484188"/>
                        <a:ext cx="11931650" cy="632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1689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DD7DA1-7A41-4743-ADB0-1996A16A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0786-F847-914A-ACA6-0557601A677C}" type="slidenum">
              <a:rPr lang="fr-FR" smtClean="0"/>
              <a:t>16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A8D0738-2418-2548-872B-74522E108DF5}"/>
              </a:ext>
            </a:extLst>
          </p:cNvPr>
          <p:cNvSpPr txBox="1"/>
          <p:nvPr/>
        </p:nvSpPr>
        <p:spPr>
          <a:xfrm>
            <a:off x="304800" y="1689100"/>
            <a:ext cx="86868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endParaRPr lang="fr-FR" b="1" dirty="0"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highlight>
                  <a:srgbClr val="FFFF00"/>
                </a:highlight>
                <a:latin typeface="Century Gothic" panose="020B0502020202020204" pitchFamily="34" charset="0"/>
              </a:rPr>
              <a:t>1 	HAUSSE DE LA TVA (en 3 étapes…)</a:t>
            </a:r>
            <a:endParaRPr lang="fr-FR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fr-FR" sz="2000" b="1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Un outil fiscal puissant pour le budget de l’Etat : 1 pt de TVA = 11,4 Mrds</a:t>
            </a:r>
          </a:p>
          <a:p>
            <a:r>
              <a:rPr lang="fr-FR" sz="2000" i="1" dirty="0">
                <a:latin typeface="Palatino Linotype" panose="02040502050505030304" pitchFamily="18" charset="0"/>
              </a:rPr>
              <a:t>Pour récupérer 100 milliards, il faut au moins 8,77 points de TVA supplémentaires</a:t>
            </a:r>
          </a:p>
          <a:p>
            <a:endParaRPr lang="fr-FR" sz="2400" i="1" dirty="0">
              <a:latin typeface="Palatino Linotype" panose="0204050205050503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400" b="1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2       </a:t>
            </a:r>
            <a:r>
              <a:rPr lang="fr-FR" sz="2400" b="1" i="1" dirty="0">
                <a:latin typeface="Palatino Linotype" panose="02040502050505030304" pitchFamily="18" charset="0"/>
              </a:rPr>
              <a:t>La fin de l’effet de « Passager Clandestin » pour les importations</a:t>
            </a:r>
          </a:p>
          <a:p>
            <a:r>
              <a:rPr lang="fr-FR" sz="2000" i="1" dirty="0">
                <a:latin typeface="Palatino Linotype" panose="02040502050505030304" pitchFamily="18" charset="0"/>
              </a:rPr>
              <a:t>Les produits étrangers payaient jusqu’alors chez eux beaucoup moins d’impôts sur leurs coûts de production, mais 13,4 % de TVA (comme nous)</a:t>
            </a:r>
          </a:p>
          <a:p>
            <a:endParaRPr lang="fr-FR" sz="2400" i="1" dirty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3	Une inflation maîtrisée </a:t>
            </a:r>
            <a:r>
              <a:rPr lang="fr-FR" sz="2000" i="1" dirty="0">
                <a:latin typeface="Palatino Linotype" panose="02040502050505030304" pitchFamily="18" charset="0"/>
              </a:rPr>
              <a:t>: grâce à la baisse des PO (Proposition #2), les produits français verront leurs prix de revient baisser de 85 à 100 Mrds d’€</a:t>
            </a:r>
            <a:endParaRPr lang="fr-FR" b="1" dirty="0"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pPr algn="r"/>
            <a:r>
              <a:rPr lang="fr-FR" b="1" dirty="0">
                <a:latin typeface="Century Gothic" panose="020B0502020202020204" pitchFamily="34" charset="0"/>
              </a:rPr>
              <a:t>La preuve par l’exemple…</a:t>
            </a:r>
            <a:endParaRPr lang="fr-FR" dirty="0">
              <a:latin typeface="Century Gothic" panose="020B0502020202020204" pitchFamily="34" charset="0"/>
            </a:endParaRPr>
          </a:p>
          <a:p>
            <a:endParaRPr lang="fr-FR" dirty="0">
              <a:highlight>
                <a:srgbClr val="FFFF00"/>
              </a:highlight>
            </a:endParaRPr>
          </a:p>
          <a:p>
            <a:endParaRPr lang="fr-FR" dirty="0">
              <a:latin typeface="Century Gothic" panose="020B0502020202020204" pitchFamily="34" charset="0"/>
            </a:endParaRPr>
          </a:p>
          <a:p>
            <a:endParaRPr lang="fr-FR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8047719B-B1D6-EF4E-9F9B-FE7CE3768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3762"/>
            <a:ext cx="9994900" cy="2057400"/>
          </a:xfrm>
        </p:spPr>
        <p:txBody>
          <a:bodyPr>
            <a:normAutofit/>
          </a:bodyPr>
          <a:lstStyle/>
          <a:p>
            <a:pPr algn="l"/>
            <a:r>
              <a:rPr lang="fr-FR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Une stratégie globale composée de 3 propositions</a:t>
            </a:r>
            <a:br>
              <a:rPr lang="fr-FR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fr-FR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    </a:t>
            </a:r>
            <a:r>
              <a:rPr lang="fr-FR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PROPOSITION #3 :</a:t>
            </a:r>
            <a:br>
              <a:rPr lang="fr-FR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endParaRPr lang="fr-FR" sz="1800" b="1" dirty="0">
              <a:highlight>
                <a:srgbClr val="FFFF00"/>
              </a:highlight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8" name="Picture 2" descr="Grand Drapeau Français (90cm x 60cm)">
            <a:extLst>
              <a:ext uri="{FF2B5EF4-FFF2-40B4-BE49-F238E27FC236}">
                <a16:creationId xmlns:a16="http://schemas.microsoft.com/office/drawing/2014/main" id="{8F59352E-0440-584F-BF7C-AC123BA51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4" y="640608"/>
            <a:ext cx="391071" cy="33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A28E2DE-2424-7648-9CAE-B8B14BAFFCE3}"/>
              </a:ext>
            </a:extLst>
          </p:cNvPr>
          <p:cNvSpPr/>
          <p:nvPr/>
        </p:nvSpPr>
        <p:spPr>
          <a:xfrm>
            <a:off x="1685925" y="1319768"/>
            <a:ext cx="6553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highlight>
                  <a:srgbClr val="FFFF00"/>
                </a:highlight>
                <a:latin typeface="Century Gothic" panose="020B0502020202020204" pitchFamily="34" charset="0"/>
              </a:rPr>
              <a:t>Mesures sur L’IR, la TVA et les Dépenses</a:t>
            </a:r>
          </a:p>
          <a:p>
            <a:pPr algn="ctr"/>
            <a:r>
              <a:rPr lang="fr-FR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Timing : 1 à 5 ans</a:t>
            </a:r>
            <a:endParaRPr lang="fr-FR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955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0786-F847-914A-ACA6-0557601A677C}" type="slidenum">
              <a:rPr lang="fr-FR" smtClean="0"/>
              <a:t>17</a:t>
            </a:fld>
            <a:endParaRPr lang="fr-FR"/>
          </a:p>
        </p:txBody>
      </p:sp>
      <p:pic>
        <p:nvPicPr>
          <p:cNvPr id="9" name="Espace réservé du contenu 8" descr="Capture d’écran 2021-07-12 à 16.41.39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436563"/>
            <a:ext cx="8229600" cy="5689600"/>
          </a:xfrm>
        </p:spPr>
      </p:pic>
    </p:spTree>
    <p:extLst>
      <p:ext uri="{BB962C8B-B14F-4D97-AF65-F5344CB8AC3E}">
        <p14:creationId xmlns:p14="http://schemas.microsoft.com/office/powerpoint/2010/main" val="3755606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0786-F847-914A-ACA6-0557601A677C}" type="slidenum">
              <a:rPr lang="fr-FR" smtClean="0"/>
              <a:t>18</a:t>
            </a:fld>
            <a:endParaRPr lang="fr-FR"/>
          </a:p>
        </p:txBody>
      </p:sp>
      <p:pic>
        <p:nvPicPr>
          <p:cNvPr id="7" name="Espace réservé du contenu 6" descr="Capture d’écran 2021-07-12 à 16.42.28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1" y="355600"/>
            <a:ext cx="8226961" cy="5806800"/>
          </a:xfrm>
        </p:spPr>
      </p:pic>
    </p:spTree>
    <p:extLst>
      <p:ext uri="{BB962C8B-B14F-4D97-AF65-F5344CB8AC3E}">
        <p14:creationId xmlns:p14="http://schemas.microsoft.com/office/powerpoint/2010/main" val="2163912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0786-F847-914A-ACA6-0557601A677C}" type="slidenum">
              <a:rPr lang="fr-FR" smtClean="0"/>
              <a:t>19</a:t>
            </a:fld>
            <a:endParaRPr lang="fr-FR"/>
          </a:p>
        </p:txBody>
      </p:sp>
      <p:pic>
        <p:nvPicPr>
          <p:cNvPr id="3" name="Espace réservé du contenu 2" descr="Capture d’écran 2021-07-12 à 16.42.0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054" y="423863"/>
            <a:ext cx="9030802" cy="5706000"/>
          </a:xfrm>
        </p:spPr>
      </p:pic>
    </p:spTree>
    <p:extLst>
      <p:ext uri="{BB962C8B-B14F-4D97-AF65-F5344CB8AC3E}">
        <p14:creationId xmlns:p14="http://schemas.microsoft.com/office/powerpoint/2010/main" val="1249704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2282" y="727639"/>
            <a:ext cx="8836444" cy="2872811"/>
          </a:xfrm>
        </p:spPr>
        <p:txBody>
          <a:bodyPr>
            <a:normAutofit/>
          </a:bodyPr>
          <a:lstStyle/>
          <a:p>
            <a:r>
              <a:rPr lang="fr-FR" sz="2600" b="1" dirty="0">
                <a:solidFill>
                  <a:srgbClr val="C00000"/>
                </a:solidFill>
                <a:latin typeface="Century Gothic" panose="020B0502020202020204" pitchFamily="34" charset="0"/>
                <a:ea typeface="+mn-ea"/>
                <a:cs typeface="+mn-cs"/>
              </a:rPr>
              <a:t>Constat :</a:t>
            </a:r>
            <a:br>
              <a:rPr lang="fr-FR" sz="2600" b="1" dirty="0">
                <a:solidFill>
                  <a:srgbClr val="C00000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fr-FR" sz="2600" b="1" dirty="0">
                <a:solidFill>
                  <a:srgbClr val="C00000"/>
                </a:solidFill>
                <a:latin typeface="Century Gothic" panose="020B0502020202020204" pitchFamily="34" charset="0"/>
                <a:ea typeface="+mn-ea"/>
                <a:cs typeface="+mn-cs"/>
              </a:rPr>
              <a:t>La fiscalité française sur les entreprises est </a:t>
            </a:r>
            <a:r>
              <a:rPr lang="fr-FR" sz="2600" b="1" dirty="0" err="1">
                <a:solidFill>
                  <a:srgbClr val="C00000"/>
                </a:solidFill>
                <a:latin typeface="Century Gothic" panose="020B0502020202020204" pitchFamily="34" charset="0"/>
                <a:ea typeface="+mn-ea"/>
                <a:cs typeface="+mn-cs"/>
              </a:rPr>
              <a:t>plombante</a:t>
            </a:r>
            <a:r>
              <a:rPr lang="fr-FR" sz="2600" b="1" dirty="0">
                <a:solidFill>
                  <a:srgbClr val="C00000"/>
                </a:solidFill>
                <a:latin typeface="Century Gothic" panose="020B0502020202020204" pitchFamily="34" charset="0"/>
                <a:ea typeface="+mn-ea"/>
                <a:cs typeface="+mn-cs"/>
              </a:rPr>
              <a:t>,</a:t>
            </a:r>
            <a:br>
              <a:rPr lang="fr-FR" sz="2600" b="1" dirty="0">
                <a:solidFill>
                  <a:srgbClr val="C00000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lang="fr-FR" sz="2600" b="1" dirty="0">
                <a:solidFill>
                  <a:srgbClr val="C00000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fr-FR" sz="2600" b="1" dirty="0">
                <a:solidFill>
                  <a:srgbClr val="C00000"/>
                </a:solidFill>
                <a:latin typeface="Century Gothic" panose="020B0502020202020204" pitchFamily="34" charset="0"/>
                <a:ea typeface="+mn-ea"/>
                <a:cs typeface="+mn-cs"/>
              </a:rPr>
              <a:t>… elle anéantit toute la compétitivité de 				nos entreprises</a:t>
            </a:r>
            <a:br>
              <a:rPr lang="fr-FR" sz="3800" dirty="0">
                <a:solidFill>
                  <a:srgbClr val="FF0000"/>
                </a:solidFill>
              </a:rPr>
            </a:br>
            <a:endParaRPr lang="fr-FR" sz="3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49758" y="2950246"/>
            <a:ext cx="8518967" cy="2688554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Pour le comprendre, il faut partir de la réalité concrète : comparer le </a:t>
            </a:r>
            <a:r>
              <a:rPr lang="fr-F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compte d’exploitation </a:t>
            </a:r>
            <a:r>
              <a:rPr lang="fr-FR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pro forma</a:t>
            </a:r>
            <a:r>
              <a:rPr lang="fr-F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fr-FR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de</a:t>
            </a:r>
          </a:p>
          <a:p>
            <a:r>
              <a:rPr lang="fr-F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 entreprises françaises, allemandes et danoises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8ADD5A3-D2F3-F84B-80F0-93414D0BF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0786-F847-914A-ACA6-0557601A677C}" type="slidenum">
              <a:rPr lang="fr-FR" smtClean="0"/>
              <a:t>2</a:t>
            </a:fld>
            <a:endParaRPr lang="fr-FR"/>
          </a:p>
        </p:txBody>
      </p:sp>
      <p:pic>
        <p:nvPicPr>
          <p:cNvPr id="5" name="Picture 2" descr="Grand Drapeau Français (90cm x 60cm)">
            <a:extLst>
              <a:ext uri="{FF2B5EF4-FFF2-40B4-BE49-F238E27FC236}">
                <a16:creationId xmlns:a16="http://schemas.microsoft.com/office/drawing/2014/main" id="{606CEAB9-7762-B44C-81B5-3C15AF8C5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292" y="4834936"/>
            <a:ext cx="1164424" cy="98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Waterproof, stickermural, denmark, Stickers">
            <a:extLst>
              <a:ext uri="{FF2B5EF4-FFF2-40B4-BE49-F238E27FC236}">
                <a16:creationId xmlns:a16="http://schemas.microsoft.com/office/drawing/2014/main" id="{C7EC1D1B-E32E-0643-AF6B-2575BA1D6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t="9272" r="5717" b="12400"/>
          <a:stretch/>
        </p:blipFill>
        <p:spPr bwMode="auto">
          <a:xfrm>
            <a:off x="6179803" y="4838163"/>
            <a:ext cx="1229393" cy="89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>
            <a:extLst>
              <a:ext uri="{FF2B5EF4-FFF2-40B4-BE49-F238E27FC236}">
                <a16:creationId xmlns:a16="http://schemas.microsoft.com/office/drawing/2014/main" id="{A757A377-3740-D44C-B36D-0FE21B7A0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169" y="4661426"/>
            <a:ext cx="1335140" cy="13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347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0786-F847-914A-ACA6-0557601A677C}" type="slidenum">
              <a:rPr lang="fr-FR" smtClean="0"/>
              <a:t>20</a:t>
            </a:fld>
            <a:endParaRPr lang="fr-FR"/>
          </a:p>
        </p:txBody>
      </p:sp>
      <p:pic>
        <p:nvPicPr>
          <p:cNvPr id="7" name="Espace réservé du contenu 6" descr="Capture d’écran 2021-07-12 à 16.42.48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423354"/>
            <a:ext cx="8229600" cy="5702809"/>
          </a:xfrm>
        </p:spPr>
      </p:pic>
    </p:spTree>
    <p:extLst>
      <p:ext uri="{BB962C8B-B14F-4D97-AF65-F5344CB8AC3E}">
        <p14:creationId xmlns:p14="http://schemas.microsoft.com/office/powerpoint/2010/main" val="2116747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Étude d’Alan A. Tait (FMI) en 1989</a:t>
            </a:r>
            <a:br>
              <a:rPr lang="fr-FR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fr-FR" sz="20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la réalité est fausse, puisque contre intuition et théorie  …</a:t>
            </a:r>
            <a:endParaRPr lang="fr-FR" sz="3200" b="1" i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249" y="1417638"/>
            <a:ext cx="8547651" cy="50593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dirty="0">
                <a:latin typeface="Century Gothic" panose="020B0502020202020204" pitchFamily="34" charset="0"/>
              </a:rPr>
              <a:t>Sur 35 pays ayant monté leur taux de TVA,</a:t>
            </a:r>
          </a:p>
          <a:p>
            <a:pPr marL="0" indent="0">
              <a:buNone/>
            </a:pPr>
            <a:endParaRPr lang="fr-FR" sz="1800" dirty="0">
              <a:latin typeface="Century Gothic" panose="020B0502020202020204" pitchFamily="34" charset="0"/>
            </a:endParaRPr>
          </a:p>
          <a:p>
            <a:r>
              <a:rPr lang="fr-FR" sz="1800" dirty="0">
                <a:latin typeface="Century Gothic" panose="020B0502020202020204" pitchFamily="34" charset="0"/>
              </a:rPr>
              <a:t>seuls 3 ont connu une crise inflationniste (des éléments essentiels : salaires, certains prix étaient indexés / TVA et / inflation) 3 / 35 = 8,6 %</a:t>
            </a:r>
          </a:p>
          <a:p>
            <a:r>
              <a:rPr lang="fr-FR" sz="1800" dirty="0">
                <a:latin typeface="Century Gothic" panose="020B0502020202020204" pitchFamily="34" charset="0"/>
              </a:rPr>
              <a:t>3 ont connu une légère inflation</a:t>
            </a:r>
          </a:p>
          <a:p>
            <a:r>
              <a:rPr lang="fr-FR" sz="1800" dirty="0">
                <a:latin typeface="Century Gothic" panose="020B0502020202020204" pitchFamily="34" charset="0"/>
              </a:rPr>
              <a:t>29 n’ont eu aucune inflation sur douze mois et au-delà, soit </a:t>
            </a:r>
          </a:p>
          <a:p>
            <a:endParaRPr lang="fr-FR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fr-FR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&gt; LA TVA, correctement appliquée (avant même baisse des P.O. projetée), dans une économie ouverte, N’EST PAS INFLATIONNISTE </a:t>
            </a:r>
          </a:p>
          <a:p>
            <a:pPr marL="0" lvl="0" indent="0">
              <a:buNone/>
            </a:pPr>
            <a:endParaRPr lang="fr-FR" sz="2700" b="1" dirty="0"/>
          </a:p>
          <a:p>
            <a:pPr marL="0" indent="0">
              <a:buNone/>
            </a:pPr>
            <a:r>
              <a:rPr lang="fr-FR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Les 10 Pays Phénix ont tous monté leurs taux de TVA,  … et ils ont tous équilibré ou sont passés en excédent </a:t>
            </a:r>
            <a:r>
              <a:rPr lang="fr-FR" sz="1800" dirty="0">
                <a:latin typeface="Century Gothic" panose="020B0502020202020204" pitchFamily="34" charset="0"/>
              </a:rPr>
              <a:t>en terme de :</a:t>
            </a:r>
          </a:p>
          <a:p>
            <a:pPr marL="0" indent="0">
              <a:buNone/>
            </a:pPr>
            <a:r>
              <a:rPr lang="fr-FR" sz="1800" dirty="0">
                <a:latin typeface="Century Gothic" panose="020B0502020202020204" pitchFamily="34" charset="0"/>
              </a:rPr>
              <a:t>	. </a:t>
            </a:r>
            <a:r>
              <a:rPr lang="fr-FR" sz="1800" b="1" dirty="0">
                <a:latin typeface="Century Gothic" panose="020B0502020202020204" pitchFamily="34" charset="0"/>
              </a:rPr>
              <a:t>balance commerciale</a:t>
            </a:r>
          </a:p>
          <a:p>
            <a:pPr marL="457200" lvl="1" indent="0">
              <a:buNone/>
            </a:pPr>
            <a:r>
              <a:rPr lang="fr-FR" sz="1800" b="1" dirty="0">
                <a:latin typeface="Century Gothic" panose="020B0502020202020204" pitchFamily="34" charset="0"/>
              </a:rPr>
              <a:t>. balance des paiements</a:t>
            </a:r>
          </a:p>
          <a:p>
            <a:pPr marL="457200" lvl="1" indent="0">
              <a:buNone/>
            </a:pPr>
            <a:r>
              <a:rPr lang="fr-FR" sz="1800" b="1" dirty="0">
                <a:latin typeface="Century Gothic" panose="020B0502020202020204" pitchFamily="34" charset="0"/>
              </a:rPr>
              <a:t>. budget de l’État (avant COVID)</a:t>
            </a:r>
          </a:p>
          <a:p>
            <a:pPr marL="0" lvl="0" indent="0">
              <a:buNone/>
            </a:pPr>
            <a:endParaRPr lang="fr-FR" sz="2700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489C4E-DC30-794B-AAA2-812F3F780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0786-F847-914A-ACA6-0557601A677C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0122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A20F58D4-D109-43A3-9B07-8B2EA5D1BA0A}"/>
              </a:ext>
            </a:extLst>
          </p:cNvPr>
          <p:cNvCxnSpPr>
            <a:cxnSpLocks/>
          </p:cNvCxnSpPr>
          <p:nvPr/>
        </p:nvCxnSpPr>
        <p:spPr>
          <a:xfrm>
            <a:off x="2653443" y="2832144"/>
            <a:ext cx="0" cy="343298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0AC2993-D7E2-7748-BBE6-BAD08AA9B89B}"/>
              </a:ext>
            </a:extLst>
          </p:cNvPr>
          <p:cNvCxnSpPr>
            <a:cxnSpLocks/>
          </p:cNvCxnSpPr>
          <p:nvPr/>
        </p:nvCxnSpPr>
        <p:spPr>
          <a:xfrm>
            <a:off x="1619263" y="2679744"/>
            <a:ext cx="0" cy="296373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15813EB-3C2C-2848-B7EE-0335C90BB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14716" y="6185416"/>
            <a:ext cx="2133600" cy="365125"/>
          </a:xfrm>
        </p:spPr>
        <p:txBody>
          <a:bodyPr/>
          <a:lstStyle/>
          <a:p>
            <a:r>
              <a:rPr lang="fr-FR" dirty="0"/>
              <a:t>*Jacques Brel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2F5CC07-DFF8-4B4F-8526-85BEF860E667}"/>
              </a:ext>
            </a:extLst>
          </p:cNvPr>
          <p:cNvSpPr txBox="1">
            <a:spLocks/>
          </p:cNvSpPr>
          <p:nvPr/>
        </p:nvSpPr>
        <p:spPr>
          <a:xfrm>
            <a:off x="158750" y="162496"/>
            <a:ext cx="89789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Un projet de long terme, au prix de courage politique mais à la réussite pérenne…</a:t>
            </a:r>
            <a:br>
              <a:rPr lang="fr-FR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fr-FR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    </a:t>
            </a:r>
            <a:endParaRPr lang="fr-FR" sz="1800" b="1" dirty="0">
              <a:highlight>
                <a:srgbClr val="FFFF00"/>
              </a:highlight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Flèche vers la droite 5">
            <a:extLst>
              <a:ext uri="{FF2B5EF4-FFF2-40B4-BE49-F238E27FC236}">
                <a16:creationId xmlns:a16="http://schemas.microsoft.com/office/drawing/2014/main" id="{612581D4-1228-2648-8BD3-EDD7712B3814}"/>
              </a:ext>
            </a:extLst>
          </p:cNvPr>
          <p:cNvSpPr/>
          <p:nvPr/>
        </p:nvSpPr>
        <p:spPr>
          <a:xfrm>
            <a:off x="609600" y="2413088"/>
            <a:ext cx="8077200" cy="5333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1216CE-790C-F747-A730-5AB6A1EB5DA9}"/>
              </a:ext>
            </a:extLst>
          </p:cNvPr>
          <p:cNvSpPr/>
          <p:nvPr/>
        </p:nvSpPr>
        <p:spPr>
          <a:xfrm>
            <a:off x="622300" y="3086539"/>
            <a:ext cx="7931140" cy="5333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Century Gothic" panose="020B0502020202020204" pitchFamily="34" charset="0"/>
              </a:rPr>
              <a:t>En continu : Accompagner l’Opinion Publique dans la prise de conscience</a:t>
            </a:r>
          </a:p>
          <a:p>
            <a:pPr algn="ctr"/>
            <a:r>
              <a:rPr lang="fr-FR" sz="1600" dirty="0">
                <a:latin typeface="Century Gothic" panose="020B0502020202020204" pitchFamily="34" charset="0"/>
              </a:rPr>
              <a:t>de la priorité du retour à la compétitivité française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19CD82-8FAF-B744-A5EE-080CD3737ADB}"/>
              </a:ext>
            </a:extLst>
          </p:cNvPr>
          <p:cNvSpPr/>
          <p:nvPr/>
        </p:nvSpPr>
        <p:spPr>
          <a:xfrm>
            <a:off x="1619263" y="3868225"/>
            <a:ext cx="6951007" cy="39409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entury Gothic" panose="020B0502020202020204" pitchFamily="34" charset="0"/>
              </a:rPr>
              <a:t>Baisse des prélèvements obligatoires sur entreprises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C27D11-972B-F44A-A5FD-272B0961CC7C}"/>
              </a:ext>
            </a:extLst>
          </p:cNvPr>
          <p:cNvSpPr/>
          <p:nvPr/>
        </p:nvSpPr>
        <p:spPr>
          <a:xfrm>
            <a:off x="1636093" y="4404350"/>
            <a:ext cx="6934177" cy="3940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entury Gothic" panose="020B0502020202020204" pitchFamily="34" charset="0"/>
              </a:rPr>
              <a:t>Hausse IR &amp; TVA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7A1FBF-7B6D-C043-A191-DA2C0621FA48}"/>
              </a:ext>
            </a:extLst>
          </p:cNvPr>
          <p:cNvSpPr/>
          <p:nvPr/>
        </p:nvSpPr>
        <p:spPr>
          <a:xfrm>
            <a:off x="1625603" y="4986824"/>
            <a:ext cx="6927837" cy="6566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Century Gothic" panose="020B0502020202020204" pitchFamily="34" charset="0"/>
              </a:rPr>
              <a:t>Baisse des dépenses collectives, 	</a:t>
            </a:r>
          </a:p>
          <a:p>
            <a:pPr algn="ctr"/>
            <a:r>
              <a:rPr lang="fr-FR" dirty="0">
                <a:solidFill>
                  <a:schemeClr val="tx1"/>
                </a:solidFill>
                <a:latin typeface="Century Gothic" panose="020B0502020202020204" pitchFamily="34" charset="0"/>
              </a:rPr>
              <a:t>Nationales et territoriales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F01D1EC-559B-2840-85F5-61A82EFD5FBF}"/>
              </a:ext>
            </a:extLst>
          </p:cNvPr>
          <p:cNvCxnSpPr>
            <a:cxnSpLocks/>
          </p:cNvCxnSpPr>
          <p:nvPr/>
        </p:nvCxnSpPr>
        <p:spPr>
          <a:xfrm>
            <a:off x="635000" y="2896171"/>
            <a:ext cx="0" cy="72367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3C7DA57B-9945-9747-A6BD-6A98970C7883}"/>
              </a:ext>
            </a:extLst>
          </p:cNvPr>
          <p:cNvSpPr txBox="1"/>
          <p:nvPr/>
        </p:nvSpPr>
        <p:spPr>
          <a:xfrm>
            <a:off x="165099" y="1776900"/>
            <a:ext cx="1035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Année</a:t>
            </a:r>
          </a:p>
          <a:p>
            <a:pPr algn="ctr"/>
            <a:r>
              <a:rPr lang="fr-FR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#1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36F8082-042C-5242-92E2-87BFAF230B39}"/>
              </a:ext>
            </a:extLst>
          </p:cNvPr>
          <p:cNvSpPr txBox="1"/>
          <p:nvPr/>
        </p:nvSpPr>
        <p:spPr>
          <a:xfrm>
            <a:off x="1200144" y="1776900"/>
            <a:ext cx="1035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Année</a:t>
            </a:r>
          </a:p>
          <a:p>
            <a:pPr algn="ctr"/>
            <a:r>
              <a:rPr lang="fr-FR" sz="16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#2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6C1737B-4823-2741-96DA-1D9F52C07D54}"/>
              </a:ext>
            </a:extLst>
          </p:cNvPr>
          <p:cNvSpPr txBox="1"/>
          <p:nvPr/>
        </p:nvSpPr>
        <p:spPr>
          <a:xfrm>
            <a:off x="2235189" y="1776900"/>
            <a:ext cx="1035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Année</a:t>
            </a:r>
          </a:p>
          <a:p>
            <a:pPr algn="ctr"/>
            <a:r>
              <a:rPr lang="fr-FR" sz="16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#3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CDF30B-D41D-4157-9295-DCA17CC86089}"/>
              </a:ext>
            </a:extLst>
          </p:cNvPr>
          <p:cNvSpPr/>
          <p:nvPr/>
        </p:nvSpPr>
        <p:spPr>
          <a:xfrm>
            <a:off x="2653443" y="5895793"/>
            <a:ext cx="5899996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Century Gothic" panose="020B0502020202020204" pitchFamily="34" charset="0"/>
              </a:rPr>
              <a:t>Cercle vertueux de retour des créations d’emploi</a:t>
            </a:r>
          </a:p>
        </p:txBody>
      </p:sp>
    </p:spTree>
    <p:extLst>
      <p:ext uri="{BB962C8B-B14F-4D97-AF65-F5344CB8AC3E}">
        <p14:creationId xmlns:p14="http://schemas.microsoft.com/office/powerpoint/2010/main" val="287411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7BCFABD-B7AE-004C-9D3F-AEB27B613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0786-F847-914A-ACA6-0557601A677C}" type="slidenum">
              <a:rPr lang="fr-FR" smtClean="0"/>
              <a:t>23</a:t>
            </a:fld>
            <a:endParaRPr lang="fr-FR"/>
          </a:p>
        </p:txBody>
      </p:sp>
      <p:pic>
        <p:nvPicPr>
          <p:cNvPr id="6" name="Image 5" descr="Capture d’écran 2021-01-27 à 10.27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34" y="1193800"/>
            <a:ext cx="6976132" cy="5290912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446EF8FD-AFEF-D742-A047-F1F9C6F38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fr-FR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Le modèle stratégique d’Epaminondas</a:t>
            </a:r>
            <a:endParaRPr lang="fr-FR" sz="2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718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Le modèle stratégique d’Epaminondas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fr-FR" b="1" dirty="0">
                <a:latin typeface="Century Gothic" panose="020B0502020202020204" pitchFamily="34" charset="0"/>
              </a:rPr>
              <a:t>BOULEVERSER</a:t>
            </a:r>
          </a:p>
          <a:p>
            <a:pPr marL="0" lvl="0" indent="0" algn="ctr">
              <a:buNone/>
            </a:pPr>
            <a:r>
              <a:rPr lang="fr-FR" b="1" dirty="0">
                <a:latin typeface="Century Gothic" panose="020B0502020202020204" pitchFamily="34" charset="0"/>
              </a:rPr>
              <a:t>LE CHAMP DE BATAILLE HABITUEL</a:t>
            </a:r>
            <a:r>
              <a:rPr lang="fr-FR" b="1" dirty="0">
                <a:effectLst/>
                <a:latin typeface="Century Gothic" panose="020B0502020202020204" pitchFamily="34" charset="0"/>
              </a:rPr>
              <a:t> </a:t>
            </a:r>
          </a:p>
          <a:p>
            <a:pPr marL="0" lvl="0" indent="0">
              <a:buNone/>
            </a:pPr>
            <a:endParaRPr lang="fr-FR" b="1" dirty="0">
              <a:effectLst/>
            </a:endParaRPr>
          </a:p>
          <a:p>
            <a:r>
              <a:rPr lang="fr-FR" sz="1800" dirty="0">
                <a:latin typeface="Century Gothic" panose="020B0502020202020204" pitchFamily="34" charset="0"/>
              </a:rPr>
              <a:t>Définir une vision globale</a:t>
            </a:r>
          </a:p>
          <a:p>
            <a:pPr marL="0" indent="0">
              <a:buNone/>
            </a:pPr>
            <a:endParaRPr lang="fr-FR" sz="1800" dirty="0">
              <a:latin typeface="Century Gothic" panose="020B0502020202020204" pitchFamily="34" charset="0"/>
            </a:endParaRPr>
          </a:p>
          <a:p>
            <a:r>
              <a:rPr lang="fr-FR" sz="1800" dirty="0">
                <a:latin typeface="Century Gothic" panose="020B0502020202020204" pitchFamily="34" charset="0"/>
              </a:rPr>
              <a:t>Ne pas entrer dans une guerre de petites batailles incrémentales (niches fiscales, type Taxe Prof en 1991… etc.)</a:t>
            </a:r>
          </a:p>
          <a:p>
            <a:pPr marL="0" indent="0">
              <a:buNone/>
            </a:pPr>
            <a:endParaRPr lang="fr-FR" sz="1800" dirty="0">
              <a:latin typeface="Century Gothic" panose="020B0502020202020204" pitchFamily="34" charset="0"/>
            </a:endParaRPr>
          </a:p>
          <a:p>
            <a:r>
              <a:rPr lang="fr-FR" sz="1800" dirty="0">
                <a:latin typeface="Century Gothic" panose="020B0502020202020204" pitchFamily="34" charset="0"/>
              </a:rPr>
              <a:t>Ne pas créer de nouvelles niches ou incitations ponctuelles</a:t>
            </a:r>
          </a:p>
          <a:p>
            <a:endParaRPr lang="fr-FR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fr-FR" sz="1800" dirty="0">
                <a:latin typeface="Century Gothic" panose="020B0502020202020204" pitchFamily="34" charset="0"/>
              </a:rPr>
              <a:t>Et… agir avec courage.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489C4E-DC30-794B-AAA2-812F3F780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0786-F847-914A-ACA6-0557601A677C}" type="slidenum">
              <a:rPr lang="fr-FR" smtClean="0"/>
              <a:t>24</a:t>
            </a:fld>
            <a:endParaRPr lang="fr-FR"/>
          </a:p>
        </p:txBody>
      </p:sp>
      <p:pic>
        <p:nvPicPr>
          <p:cNvPr id="23556" name="Picture 4" descr="Epaminondas. Sources, biographie, Au début, la carrière politique et  militaire">
            <a:extLst>
              <a:ext uri="{FF2B5EF4-FFF2-40B4-BE49-F238E27FC236}">
                <a16:creationId xmlns:a16="http://schemas.microsoft.com/office/drawing/2014/main" id="{CD2E7965-E618-6140-A621-5365DCC46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17638"/>
            <a:ext cx="1119798" cy="145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705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0786-F847-914A-ACA6-0557601A677C}" type="slidenum">
              <a:rPr lang="fr-FR" smtClean="0"/>
              <a:t>3</a:t>
            </a:fld>
            <a:endParaRPr lang="fr-FR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556146"/>
              </p:ext>
            </p:extLst>
          </p:nvPr>
        </p:nvGraphicFramePr>
        <p:xfrm>
          <a:off x="1276350" y="752078"/>
          <a:ext cx="7251700" cy="661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Document" r:id="rId3" imgW="4762500" imgH="4343400" progId="Word.Document.12">
                  <p:embed/>
                </p:oleObj>
              </mc:Choice>
              <mc:Fallback>
                <p:oleObj name="Document" r:id="rId3" imgW="4762500" imgH="4343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6350" y="752078"/>
                        <a:ext cx="7251700" cy="6611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6C1C79F6-7E34-B246-9FB3-3568F613CA2E}"/>
              </a:ext>
            </a:extLst>
          </p:cNvPr>
          <p:cNvSpPr/>
          <p:nvPr/>
        </p:nvSpPr>
        <p:spPr>
          <a:xfrm>
            <a:off x="827319" y="136525"/>
            <a:ext cx="748936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latin typeface="Century Gothic" panose="020B0502020202020204" pitchFamily="34" charset="0"/>
              </a:rPr>
              <a:t>Comparaison pro forma de 3 PME même métier / même CA</a:t>
            </a:r>
          </a:p>
          <a:p>
            <a:pPr algn="ctr"/>
            <a:r>
              <a:rPr lang="fr-FR" sz="1600" b="1" dirty="0">
                <a:latin typeface="Century Gothic" panose="020B0502020202020204" pitchFamily="34" charset="0"/>
              </a:rPr>
              <a:t>(chiffres 2018, en K€)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295254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C00000"/>
                </a:solidFill>
                <a:latin typeface="Century Gothic" panose="020B0502020202020204" pitchFamily="34" charset="0"/>
              </a:rPr>
              <a:t>Constat : la France est en crise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85200" cy="475615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fr-FR" sz="2000" b="1" dirty="0">
                <a:latin typeface="Century Gothic" panose="020B0502020202020204" pitchFamily="34" charset="0"/>
              </a:rPr>
              <a:t>1. Baisse de la part de l’industrie manufacturière dans le PIB</a:t>
            </a:r>
            <a:endParaRPr lang="fr-FR" sz="2000" dirty="0"/>
          </a:p>
          <a:p>
            <a:pPr marL="0" lvl="0" indent="0">
              <a:buNone/>
            </a:pPr>
            <a:r>
              <a:rPr lang="fr-FR" sz="2000" i="1" dirty="0">
                <a:latin typeface="Palatino Linotype" panose="02040502050505030304" pitchFamily="18" charset="0"/>
              </a:rPr>
              <a:t>Industrie 1973 = </a:t>
            </a:r>
            <a:r>
              <a:rPr lang="fr-FR" sz="2600" b="1" i="1" dirty="0">
                <a:latin typeface="Palatino Linotype" panose="02040502050505030304" pitchFamily="18" charset="0"/>
              </a:rPr>
              <a:t>23,4 % </a:t>
            </a:r>
            <a:r>
              <a:rPr lang="fr-FR" sz="2000" i="1" dirty="0">
                <a:latin typeface="Palatino Linotype" panose="02040502050505030304" pitchFamily="18" charset="0"/>
              </a:rPr>
              <a:t>du PIB France total</a:t>
            </a:r>
          </a:p>
          <a:p>
            <a:pPr marL="0" lvl="0" indent="0">
              <a:buNone/>
            </a:pPr>
            <a:r>
              <a:rPr lang="fr-FR" sz="2000" i="1" dirty="0">
                <a:latin typeface="Palatino Linotype" panose="02040502050505030304" pitchFamily="18" charset="0"/>
              </a:rPr>
              <a:t>		 2020 = </a:t>
            </a:r>
            <a:r>
              <a:rPr lang="fr-FR" sz="2600" b="1" i="1" dirty="0">
                <a:latin typeface="Palatino Linotype" panose="02040502050505030304" pitchFamily="18" charset="0"/>
              </a:rPr>
              <a:t>10 % </a:t>
            </a:r>
            <a:r>
              <a:rPr lang="fr-FR" sz="2000" i="1" dirty="0">
                <a:latin typeface="Palatino Linotype" panose="02040502050505030304" pitchFamily="18" charset="0"/>
              </a:rPr>
              <a:t>du PIB France total (vs Allemagne : 19 %)</a:t>
            </a:r>
          </a:p>
          <a:p>
            <a:pPr marL="0" lvl="0" indent="0">
              <a:buNone/>
            </a:pPr>
            <a:endParaRPr lang="fr-FR" sz="2000" i="1" dirty="0">
              <a:latin typeface="Palatino Linotype" panose="02040502050505030304" pitchFamily="18" charset="0"/>
            </a:endParaRPr>
          </a:p>
          <a:p>
            <a:pPr marL="0" lvl="0" indent="0">
              <a:buNone/>
            </a:pPr>
            <a:r>
              <a:rPr lang="fr-FR" sz="2000" b="1" dirty="0">
                <a:latin typeface="Century Gothic" panose="020B0502020202020204" pitchFamily="34" charset="0"/>
              </a:rPr>
              <a:t>2. Explosion du chômage</a:t>
            </a:r>
            <a:endParaRPr lang="fr-FR" sz="2000" dirty="0"/>
          </a:p>
          <a:p>
            <a:pPr marL="0" lvl="0" indent="0">
              <a:buFont typeface="Arial"/>
              <a:buNone/>
            </a:pPr>
            <a:r>
              <a:rPr lang="fr-FR" sz="2000" i="1" dirty="0">
                <a:latin typeface="Palatino Linotype" panose="02040502050505030304" pitchFamily="18" charset="0"/>
              </a:rPr>
              <a:t>1973 </a:t>
            </a:r>
            <a:r>
              <a:rPr lang="fr-FR" sz="2000" b="1" i="1" dirty="0">
                <a:latin typeface="Palatino Linotype" panose="02040502050505030304" pitchFamily="18" charset="0"/>
              </a:rPr>
              <a:t>= 3 - 4 % </a:t>
            </a:r>
          </a:p>
          <a:p>
            <a:pPr marL="0" indent="0">
              <a:buNone/>
            </a:pPr>
            <a:r>
              <a:rPr lang="fr-FR" sz="2000" i="1" dirty="0">
                <a:latin typeface="Palatino Linotype" panose="02040502050505030304" pitchFamily="18" charset="0"/>
              </a:rPr>
              <a:t>2019 </a:t>
            </a:r>
            <a:r>
              <a:rPr lang="fr-FR" sz="2000" b="1" i="1" dirty="0">
                <a:latin typeface="Palatino Linotype" panose="02040502050505030304" pitchFamily="18" charset="0"/>
              </a:rPr>
              <a:t>= 8,4 %... </a:t>
            </a:r>
            <a:r>
              <a:rPr lang="fr-FR" sz="2000" i="1" dirty="0">
                <a:latin typeface="Palatino Linotype" panose="02040502050505030304" pitchFamily="18" charset="0"/>
              </a:rPr>
              <a:t>avant la crise du Covid-19 (c’est même </a:t>
            </a:r>
            <a:r>
              <a:rPr lang="fr-FR" sz="2000" b="1" i="1" dirty="0">
                <a:latin typeface="Palatino Linotype" panose="02040502050505030304" pitchFamily="18" charset="0"/>
              </a:rPr>
              <a:t>19,2 % </a:t>
            </a:r>
            <a:r>
              <a:rPr lang="fr-FR" sz="2000" i="1" dirty="0">
                <a:latin typeface="Palatino Linotype" panose="02040502050505030304" pitchFamily="18" charset="0"/>
              </a:rPr>
              <a:t>si l’on considère les classes A à E, et davantage même, si l’on prend en compte les formations et  arrêts-maladie) … </a:t>
            </a:r>
            <a:r>
              <a:rPr lang="fr-FR" sz="2000" b="1" i="1" dirty="0">
                <a:latin typeface="Palatino Linotype" panose="02040502050505030304" pitchFamily="18" charset="0"/>
              </a:rPr>
              <a:t>Indemnité mensuelle de Pôle Emploi)</a:t>
            </a:r>
          </a:p>
          <a:p>
            <a:pPr marL="0" indent="0">
              <a:buNone/>
            </a:pPr>
            <a:endParaRPr lang="fr-FR" sz="2000" b="1" i="1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fr-FR" sz="2000" dirty="0"/>
          </a:p>
          <a:p>
            <a:pPr marL="0" indent="0" algn="ctr">
              <a:buNone/>
            </a:pPr>
            <a:r>
              <a:rPr lang="fr-FR" sz="2200" b="1" dirty="0">
                <a:latin typeface="Century Gothic" panose="020B0502020202020204" pitchFamily="34" charset="0"/>
              </a:rPr>
              <a:t>Conséquence :</a:t>
            </a:r>
          </a:p>
          <a:p>
            <a:pPr marL="0" indent="0" algn="ctr">
              <a:buNone/>
            </a:pPr>
            <a:r>
              <a:rPr lang="fr-FR" sz="2200" b="1" dirty="0">
                <a:latin typeface="Century Gothic" panose="020B0502020202020204" pitchFamily="34" charset="0"/>
              </a:rPr>
              <a:t>un pays </a:t>
            </a:r>
            <a:r>
              <a:rPr lang="fr-FR" sz="2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déclassé, démoralisé </a:t>
            </a:r>
            <a:r>
              <a:rPr lang="fr-FR" sz="1900" i="1" dirty="0">
                <a:latin typeface="Palatino Linotype" panose="02040502050505030304" pitchFamily="18" charset="0"/>
              </a:rPr>
              <a:t>(Gilets Jaunes en 2019, grèves chroniques…)</a:t>
            </a:r>
            <a:endParaRPr lang="fr-FR" sz="22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fr-FR" sz="2200" b="1" dirty="0">
                <a:latin typeface="Century Gothic" panose="020B0502020202020204" pitchFamily="34" charset="0"/>
              </a:rPr>
              <a:t>…alors que la France est </a:t>
            </a:r>
            <a:r>
              <a:rPr lang="fr-FR" sz="2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n° 1 dans l’OCDE pour les transferts sociaux </a:t>
            </a:r>
            <a:r>
              <a:rPr lang="fr-FR" sz="1900" i="1" dirty="0">
                <a:latin typeface="Palatino Linotype" panose="02040502050505030304" pitchFamily="18" charset="0"/>
              </a:rPr>
              <a:t>32,1 % contre 19,2 %</a:t>
            </a:r>
          </a:p>
          <a:p>
            <a:pPr marL="0" indent="0" algn="ctr">
              <a:buNone/>
            </a:pPr>
            <a:endParaRPr lang="fr-FR" sz="1900" i="1" dirty="0">
              <a:latin typeface="Palatino Linotype" panose="02040502050505030304" pitchFamily="18" charset="0"/>
            </a:endParaRPr>
          </a:p>
          <a:p>
            <a:pPr marL="0" lvl="0" indent="0">
              <a:buNone/>
            </a:pPr>
            <a:endParaRPr lang="fr-FR" sz="2000" i="1" dirty="0">
              <a:latin typeface="Palatino Linotype" panose="02040502050505030304" pitchFamily="18" charset="0"/>
            </a:endParaRPr>
          </a:p>
          <a:p>
            <a:pPr marL="0" lvl="0" indent="0">
              <a:buNone/>
            </a:pPr>
            <a:endParaRPr lang="fr-FR" sz="2000" i="1" dirty="0">
              <a:latin typeface="Palatino Linotype" panose="0204050205050503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C84AF62-D10C-B74C-820A-CFA9328B6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0786-F847-914A-ACA6-0557601A677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78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1638"/>
            <a:ext cx="8229600" cy="1143000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Un modèle de sortie de crise</a:t>
            </a:r>
            <a:br>
              <a:rPr lang="fr-FR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fr-FR" sz="3200" b="1" i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qui a fait ses preuves :</a:t>
            </a:r>
            <a:br>
              <a:rPr lang="fr-FR" sz="3200" b="1" i="1" u="sng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br>
              <a:rPr lang="fr-FR" sz="3200" b="1" u="sng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fr-FR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10 « Pays Phénix », depuis 1985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95512"/>
            <a:ext cx="80772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fr-FR" sz="1900" dirty="0">
                <a:latin typeface="Century Gothic" panose="020B0502020202020204" pitchFamily="34" charset="0"/>
              </a:rPr>
              <a:t>10 pays </a:t>
            </a:r>
            <a:r>
              <a:rPr lang="fr-FR" sz="1900" b="1" dirty="0">
                <a:latin typeface="Century Gothic" panose="020B0502020202020204" pitchFamily="34" charset="0"/>
              </a:rPr>
              <a:t>culturellement différents </a:t>
            </a:r>
            <a:r>
              <a:rPr lang="fr-FR" sz="1900" dirty="0">
                <a:latin typeface="Century Gothic" panose="020B0502020202020204" pitchFamily="34" charset="0"/>
              </a:rPr>
              <a:t>: Danemark, Finlande, Suède, Norvège, Allemagne, Autriche, Irlande…mais aussi </a:t>
            </a:r>
            <a:r>
              <a:rPr lang="fr-FR" sz="1900" b="1" dirty="0">
                <a:latin typeface="Century Gothic" panose="020B0502020202020204" pitchFamily="34" charset="0"/>
              </a:rPr>
              <a:t>Nouvelle-Zélande et Australie                                  </a:t>
            </a:r>
          </a:p>
          <a:p>
            <a:endParaRPr lang="fr-FR" sz="1900" dirty="0">
              <a:latin typeface="Century Gothic" panose="020B0502020202020204" pitchFamily="34" charset="0"/>
            </a:endParaRPr>
          </a:p>
          <a:p>
            <a:r>
              <a:rPr lang="fr-FR" sz="1900" dirty="0">
                <a:latin typeface="Century Gothic" panose="020B0502020202020204" pitchFamily="34" charset="0"/>
              </a:rPr>
              <a:t>De vieux pays industriels qui ont connu une crise grave,		                    …  avant de </a:t>
            </a:r>
            <a:r>
              <a:rPr lang="fr-FR" sz="1900" b="1" dirty="0">
                <a:latin typeface="Century Gothic" panose="020B0502020202020204" pitchFamily="34" charset="0"/>
              </a:rPr>
              <a:t>ressurgir de leurs cendres !</a:t>
            </a:r>
          </a:p>
          <a:p>
            <a:pPr marL="0" lvl="0" indent="0">
              <a:buNone/>
            </a:pPr>
            <a:endParaRPr lang="fr-FR" sz="1900" dirty="0">
              <a:latin typeface="Century Gothic" panose="020B0502020202020204" pitchFamily="34" charset="0"/>
            </a:endParaRPr>
          </a:p>
          <a:p>
            <a:pPr lvl="0"/>
            <a:r>
              <a:rPr lang="fr-FR" sz="1900" dirty="0">
                <a:latin typeface="Century Gothic" panose="020B0502020202020204" pitchFamily="34" charset="0"/>
              </a:rPr>
              <a:t>Tous ces pays sont désormais </a:t>
            </a:r>
            <a:r>
              <a:rPr lang="fr-FR" sz="1900" b="1" dirty="0">
                <a:latin typeface="Century Gothic" panose="020B0502020202020204" pitchFamily="34" charset="0"/>
              </a:rPr>
              <a:t>plus riches </a:t>
            </a:r>
            <a:r>
              <a:rPr lang="fr-FR" sz="1900" dirty="0">
                <a:latin typeface="Century Gothic" panose="020B0502020202020204" pitchFamily="34" charset="0"/>
              </a:rPr>
              <a:t>par habitant, plus sociaux</a:t>
            </a:r>
            <a:r>
              <a:rPr lang="fr-FR" sz="1900" b="1" dirty="0">
                <a:latin typeface="Century Gothic" panose="020B0502020202020204" pitchFamily="34" charset="0"/>
              </a:rPr>
              <a:t>, plus consensuels </a:t>
            </a:r>
            <a:r>
              <a:rPr lang="fr-FR" sz="1900" dirty="0">
                <a:latin typeface="Century Gothic" panose="020B0502020202020204" pitchFamily="34" charset="0"/>
              </a:rPr>
              <a:t>(y compris sur leur fiscalité) … et </a:t>
            </a:r>
            <a:r>
              <a:rPr lang="fr-FR" sz="1900" b="1" dirty="0">
                <a:latin typeface="Century Gothic" panose="020B0502020202020204" pitchFamily="34" charset="0"/>
              </a:rPr>
              <a:t>plus démocratiques </a:t>
            </a:r>
            <a:r>
              <a:rPr lang="fr-FR" sz="1900" dirty="0">
                <a:latin typeface="Century Gothic" panose="020B0502020202020204" pitchFamily="34" charset="0"/>
              </a:rPr>
              <a:t>que nous !</a:t>
            </a:r>
          </a:p>
          <a:p>
            <a:pPr lvl="0"/>
            <a:endParaRPr lang="fr-FR" sz="1900" dirty="0">
              <a:latin typeface="Century Gothic" panose="020B0502020202020204" pitchFamily="34" charset="0"/>
            </a:endParaRPr>
          </a:p>
          <a:p>
            <a:pPr lvl="0"/>
            <a:endParaRPr lang="fr-FR" sz="19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fr-FR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fr-FR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La clé de leur succès ?</a:t>
            </a:r>
          </a:p>
          <a:p>
            <a:pPr marL="0" indent="0" algn="ctr">
              <a:buNone/>
            </a:pPr>
            <a:r>
              <a:rPr lang="fr-FR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Le choix assumé d’une </a:t>
            </a:r>
            <a:r>
              <a:rPr lang="fr-FR" sz="2400" b="1" i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Politique de l’Offre !</a:t>
            </a:r>
            <a:endParaRPr lang="fr-FR" sz="2000" b="1" i="1" u="sng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0" lvl="0" indent="0">
              <a:buNone/>
            </a:pPr>
            <a:endParaRPr lang="fr-FR" sz="1900" dirty="0"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7CCF738-9F88-474B-AAAE-05E3AAEB8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0786-F847-914A-ACA6-0557601A677C}" type="slidenum">
              <a:rPr lang="fr-FR" smtClean="0"/>
              <a:t>5</a:t>
            </a:fld>
            <a:endParaRPr lang="fr-FR"/>
          </a:p>
        </p:txBody>
      </p:sp>
      <p:pic>
        <p:nvPicPr>
          <p:cNvPr id="8194" name="Picture 2" descr="Catégorie:Wikipédia:Phénix — Wikipédia">
            <a:extLst>
              <a:ext uri="{FF2B5EF4-FFF2-40B4-BE49-F238E27FC236}">
                <a16:creationId xmlns:a16="http://schemas.microsoft.com/office/drawing/2014/main" id="{3D375524-5BB8-704D-A0D6-5618B1215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74625"/>
            <a:ext cx="13970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002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52951"/>
            <a:ext cx="9144000" cy="1143000"/>
          </a:xfrm>
        </p:spPr>
        <p:txBody>
          <a:bodyPr>
            <a:noAutofit/>
          </a:bodyPr>
          <a:lstStyle/>
          <a:p>
            <a:r>
              <a:rPr lang="fr-FR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En France, un manque de vision stratégique de nos politiques depuis 1974 :</a:t>
            </a:r>
            <a:br>
              <a:rPr lang="fr-FR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fr-FR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une Demande nourrie artificiellement (Schumpeter) qui étouffe l’Offre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7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1800" b="1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fr-FR" sz="1600" b="1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fr-FR" sz="1600" b="1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fr-FR" sz="1600" b="1" dirty="0">
                <a:latin typeface="Century Gothic" panose="020B0502020202020204" pitchFamily="34" charset="0"/>
              </a:rPr>
              <a:t>Relances par la consommation</a:t>
            </a:r>
          </a:p>
          <a:p>
            <a:pPr marL="0" indent="0" algn="ctr">
              <a:buNone/>
            </a:pPr>
            <a:endParaRPr lang="fr-FR" sz="1600" b="1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fr-FR" sz="1600" b="1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fr-FR" sz="1600" b="1" dirty="0">
                <a:latin typeface="Century Gothic" panose="020B0502020202020204" pitchFamily="34" charset="0"/>
              </a:rPr>
              <a:t>Surtaxe des entreprises en économie ouverte</a:t>
            </a:r>
          </a:p>
          <a:p>
            <a:pPr marL="0" indent="0" algn="ctr">
              <a:buNone/>
            </a:pPr>
            <a:r>
              <a:rPr lang="fr-FR" sz="1600" b="1" i="1" dirty="0">
                <a:latin typeface="Palatino" pitchFamily="2" charset="77"/>
                <a:ea typeface="Palatino" pitchFamily="2" charset="77"/>
              </a:rPr>
              <a:t>(la France a le record de l’OCDE pour les 1 -Cotisations Sociales, les 2 -Impôts sur la Production, et l’ -IS)</a:t>
            </a:r>
          </a:p>
          <a:p>
            <a:pPr marL="0" indent="0" algn="ctr">
              <a:buNone/>
            </a:pPr>
            <a:endParaRPr lang="fr-FR" sz="1600" b="1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fr-FR" sz="1600" b="1" dirty="0">
                <a:latin typeface="Century Gothic" panose="020B0502020202020204" pitchFamily="34" charset="0"/>
              </a:rPr>
              <a:t>Toute hausse d’impôt sur les entreprises (seules créatrice de richesses)</a:t>
            </a:r>
          </a:p>
          <a:p>
            <a:pPr marL="0" indent="0" algn="ctr">
              <a:buNone/>
            </a:pPr>
            <a:endParaRPr lang="fr-FR" sz="1600" b="1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fr-FR" sz="1600" b="1" dirty="0">
                <a:latin typeface="Century Gothic" panose="020B0502020202020204" pitchFamily="34" charset="0"/>
              </a:rPr>
              <a:t>Hausse des prix (si monopole) ou contrainte sur l’emploi (concurrence)</a:t>
            </a:r>
          </a:p>
          <a:p>
            <a:pPr marL="0" indent="0" algn="ctr">
              <a:buNone/>
            </a:pPr>
            <a:endParaRPr lang="fr-FR" sz="1600" b="1" dirty="0">
              <a:latin typeface="Century Gothic" panose="020B0502020202020204" pitchFamily="34" charset="0"/>
            </a:endParaRPr>
          </a:p>
          <a:p>
            <a:pPr marL="0" lvl="0" indent="0" algn="ctr">
              <a:buNone/>
            </a:pPr>
            <a:r>
              <a:rPr lang="fr-FR" sz="1600" b="1" dirty="0">
                <a:latin typeface="Century Gothic" panose="020B0502020202020204" pitchFamily="34" charset="0"/>
              </a:rPr>
              <a:t>Problème de compétitivité </a:t>
            </a:r>
            <a:r>
              <a:rPr lang="fr-FR" sz="1600" dirty="0">
                <a:latin typeface="Century Gothic" panose="020B0502020202020204" pitchFamily="34" charset="0"/>
              </a:rPr>
              <a:t>marché </a:t>
            </a:r>
            <a:r>
              <a:rPr lang="fr-FR" sz="1600" b="1" dirty="0">
                <a:latin typeface="Century Gothic" panose="020B0502020202020204" pitchFamily="34" charset="0"/>
              </a:rPr>
              <a:t>français + export</a:t>
            </a:r>
          </a:p>
          <a:p>
            <a:pPr marL="0" lvl="0" indent="0" algn="ctr">
              <a:buNone/>
            </a:pPr>
            <a:r>
              <a:rPr lang="fr-FR" sz="1600" b="1" dirty="0">
                <a:solidFill>
                  <a:schemeClr val="tx2"/>
                </a:solidFill>
                <a:latin typeface="Century Gothic" panose="020B0502020202020204" pitchFamily="34" charset="0"/>
              </a:rPr>
              <a:t>« Effet de Passager Clandestin » </a:t>
            </a:r>
            <a:r>
              <a:rPr lang="fr-FR" sz="1600" dirty="0">
                <a:latin typeface="Century Gothic" panose="020B0502020202020204" pitchFamily="34" charset="0"/>
              </a:rPr>
              <a:t>: </a:t>
            </a:r>
            <a:r>
              <a:rPr lang="fr-FR" sz="1600" b="1" dirty="0">
                <a:latin typeface="Century Gothic" panose="020B0502020202020204" pitchFamily="34" charset="0"/>
              </a:rPr>
              <a:t>appel d’air offert aux industriels étrangers</a:t>
            </a:r>
          </a:p>
          <a:p>
            <a:pPr marL="0" lvl="0" indent="0" algn="ctr">
              <a:buNone/>
            </a:pPr>
            <a:endParaRPr lang="fr-FR" sz="1600" dirty="0">
              <a:latin typeface="Century Gothic" panose="020B0502020202020204" pitchFamily="34" charset="0"/>
            </a:endParaRPr>
          </a:p>
          <a:p>
            <a:pPr marL="0" lvl="0" indent="0" algn="ctr">
              <a:buNone/>
            </a:pPr>
            <a:r>
              <a:rPr lang="fr-FR" sz="1600" b="1" dirty="0">
                <a:latin typeface="Century Gothic" panose="020B0502020202020204" pitchFamily="34" charset="0"/>
              </a:rPr>
              <a:t>Base fiscale réduite (baisse de la contribution au PIB)</a:t>
            </a:r>
          </a:p>
          <a:p>
            <a:pPr marL="0" lvl="0" indent="0" algn="ctr">
              <a:buNone/>
            </a:pPr>
            <a:endParaRPr lang="fr-FR" sz="1600" b="1" dirty="0">
              <a:latin typeface="Century Gothic" panose="020B0502020202020204" pitchFamily="34" charset="0"/>
            </a:endParaRPr>
          </a:p>
          <a:p>
            <a:pPr marL="0" lvl="0" indent="0" algn="ctr">
              <a:buNone/>
            </a:pPr>
            <a:r>
              <a:rPr lang="fr-FR" sz="1600" b="1" dirty="0">
                <a:latin typeface="Century Gothic" panose="020B0502020202020204" pitchFamily="34" charset="0"/>
              </a:rPr>
              <a:t>Déficit publics &amp; endettement en hausse !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904257D-0558-5344-8FF7-2A3D1C38C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7825" y="6511925"/>
            <a:ext cx="2133600" cy="365125"/>
          </a:xfrm>
        </p:spPr>
        <p:txBody>
          <a:bodyPr/>
          <a:lstStyle/>
          <a:p>
            <a:fld id="{C4110786-F847-914A-ACA6-0557601A677C}" type="slidenum">
              <a:rPr lang="fr-FR" smtClean="0"/>
              <a:t>6</a:t>
            </a:fld>
            <a:endParaRPr lang="fr-FR"/>
          </a:p>
        </p:txBody>
      </p:sp>
      <p:sp>
        <p:nvSpPr>
          <p:cNvPr id="6" name="Flèche vers le bas 5">
            <a:extLst>
              <a:ext uri="{FF2B5EF4-FFF2-40B4-BE49-F238E27FC236}">
                <a16:creationId xmlns:a16="http://schemas.microsoft.com/office/drawing/2014/main" id="{D0221A69-EC37-FF4F-BA28-DFF50C8D5703}"/>
              </a:ext>
            </a:extLst>
          </p:cNvPr>
          <p:cNvSpPr/>
          <p:nvPr/>
        </p:nvSpPr>
        <p:spPr>
          <a:xfrm>
            <a:off x="4462461" y="3256219"/>
            <a:ext cx="219077" cy="29155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389734-F925-5841-B178-6F7E21108454}"/>
              </a:ext>
            </a:extLst>
          </p:cNvPr>
          <p:cNvSpPr/>
          <p:nvPr/>
        </p:nvSpPr>
        <p:spPr>
          <a:xfrm>
            <a:off x="754062" y="5775364"/>
            <a:ext cx="7480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C’est au final, le consommateur/citoyen qui paie toujours !</a:t>
            </a:r>
          </a:p>
          <a:p>
            <a:pPr algn="ctr"/>
            <a:r>
              <a:rPr lang="fr-FR" sz="2000" b="1" i="1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Schumpeter « électeur consommateur / électeur producteur »</a:t>
            </a:r>
          </a:p>
        </p:txBody>
      </p:sp>
      <p:sp>
        <p:nvSpPr>
          <p:cNvPr id="14" name="Flèche vers le bas 13">
            <a:extLst>
              <a:ext uri="{FF2B5EF4-FFF2-40B4-BE49-F238E27FC236}">
                <a16:creationId xmlns:a16="http://schemas.microsoft.com/office/drawing/2014/main" id="{AC70F4FC-048A-1C40-9E5B-CF022436FDD5}"/>
              </a:ext>
            </a:extLst>
          </p:cNvPr>
          <p:cNvSpPr/>
          <p:nvPr/>
        </p:nvSpPr>
        <p:spPr>
          <a:xfrm>
            <a:off x="4462461" y="2614582"/>
            <a:ext cx="219077" cy="29155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Flèche vers le bas 14">
            <a:extLst>
              <a:ext uri="{FF2B5EF4-FFF2-40B4-BE49-F238E27FC236}">
                <a16:creationId xmlns:a16="http://schemas.microsoft.com/office/drawing/2014/main" id="{37CF4DFD-F1D7-4F46-AAE2-2F4DD012D383}"/>
              </a:ext>
            </a:extLst>
          </p:cNvPr>
          <p:cNvSpPr/>
          <p:nvPr/>
        </p:nvSpPr>
        <p:spPr>
          <a:xfrm>
            <a:off x="4462461" y="3806092"/>
            <a:ext cx="219077" cy="29155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Flèche vers le bas 15">
            <a:extLst>
              <a:ext uri="{FF2B5EF4-FFF2-40B4-BE49-F238E27FC236}">
                <a16:creationId xmlns:a16="http://schemas.microsoft.com/office/drawing/2014/main" id="{BC917D74-BF33-7C40-A561-A25E503D7C8D}"/>
              </a:ext>
            </a:extLst>
          </p:cNvPr>
          <p:cNvSpPr/>
          <p:nvPr/>
        </p:nvSpPr>
        <p:spPr>
          <a:xfrm>
            <a:off x="4456108" y="4746692"/>
            <a:ext cx="219077" cy="29155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8" name="Picture 4" descr="12,018 IMAGES, PHOTOS ET ILLUSTRATIONS VECTORIELLES STOCK APPROPRIÉES SUR  LE THÈME Cercle Vicieux | Adobe Stock">
            <a:extLst>
              <a:ext uri="{FF2B5EF4-FFF2-40B4-BE49-F238E27FC236}">
                <a16:creationId xmlns:a16="http://schemas.microsoft.com/office/drawing/2014/main" id="{CFB68452-8B93-1F4E-AF74-E77A5F703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599" y="960139"/>
            <a:ext cx="1139826" cy="113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èche vers le bas 10">
            <a:extLst>
              <a:ext uri="{FF2B5EF4-FFF2-40B4-BE49-F238E27FC236}">
                <a16:creationId xmlns:a16="http://schemas.microsoft.com/office/drawing/2014/main" id="{3CF249BC-E991-C242-9D6A-B95FE491D518}"/>
              </a:ext>
            </a:extLst>
          </p:cNvPr>
          <p:cNvSpPr/>
          <p:nvPr/>
        </p:nvSpPr>
        <p:spPr>
          <a:xfrm>
            <a:off x="4462460" y="1384277"/>
            <a:ext cx="219077" cy="29155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7871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Un exemple concret du poids des Prélèvements Obligatoires dans le prix de revient des entreprises françaises…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19400" y="1782762"/>
            <a:ext cx="5867400" cy="4756150"/>
          </a:xfrm>
        </p:spPr>
        <p:txBody>
          <a:bodyPr>
            <a:noAutofit/>
          </a:bodyPr>
          <a:lstStyle/>
          <a:p>
            <a:pPr marL="0" indent="0">
              <a:buFont typeface="Arial"/>
              <a:buNone/>
            </a:pPr>
            <a:r>
              <a:rPr lang="fr-FR" sz="1900" dirty="0">
                <a:latin typeface="Century Gothic" panose="020B0502020202020204" pitchFamily="34" charset="0"/>
              </a:rPr>
              <a:t>Exemple d’une machine à laver : en pratique, prix de revient = valeur ajoutée</a:t>
            </a:r>
          </a:p>
          <a:p>
            <a:pPr marL="0" lvl="0" indent="0">
              <a:buNone/>
            </a:pPr>
            <a:endParaRPr lang="fr-FR" sz="1900" dirty="0">
              <a:latin typeface="Century Gothic" panose="020B0502020202020204" pitchFamily="34" charset="0"/>
            </a:endParaRPr>
          </a:p>
          <a:p>
            <a:pPr lvl="0"/>
            <a:r>
              <a:rPr lang="fr-FR" sz="1900" dirty="0">
                <a:latin typeface="Century Gothic" panose="020B0502020202020204" pitchFamily="34" charset="0"/>
              </a:rPr>
              <a:t>Matière première (déjà élaborée) = </a:t>
            </a:r>
            <a:r>
              <a:rPr lang="fr-FR" sz="1900" b="1" dirty="0">
                <a:latin typeface="Century Gothic" panose="020B0502020202020204" pitchFamily="34" charset="0"/>
              </a:rPr>
              <a:t>3,6 % </a:t>
            </a:r>
            <a:r>
              <a:rPr lang="fr-FR" sz="1900" dirty="0">
                <a:latin typeface="Century Gothic" panose="020B0502020202020204" pitchFamily="34" charset="0"/>
              </a:rPr>
              <a:t>du prix sortie usine</a:t>
            </a:r>
          </a:p>
          <a:p>
            <a:pPr lvl="0"/>
            <a:r>
              <a:rPr lang="fr-FR" sz="1900" b="1" dirty="0">
                <a:latin typeface="Century Gothic" panose="020B0502020202020204" pitchFamily="34" charset="0"/>
              </a:rPr>
              <a:t>96,4%</a:t>
            </a:r>
            <a:r>
              <a:rPr lang="fr-FR" sz="1900" dirty="0">
                <a:latin typeface="Century Gothic" panose="020B0502020202020204" pitchFamily="34" charset="0"/>
              </a:rPr>
              <a:t> du prix de revient = facteur humain, capital et </a:t>
            </a:r>
            <a:r>
              <a:rPr lang="fr-FR" sz="1900" dirty="0">
                <a:highlight>
                  <a:srgbClr val="FFFF00"/>
                </a:highlight>
                <a:latin typeface="Century Gothic" panose="020B0502020202020204" pitchFamily="34" charset="0"/>
              </a:rPr>
              <a:t>+ </a:t>
            </a:r>
            <a:r>
              <a:rPr lang="fr-FR" sz="1900" b="1" dirty="0">
                <a:highlight>
                  <a:srgbClr val="00FF00"/>
                </a:highlight>
                <a:latin typeface="Century Gothic" panose="020B0502020202020204" pitchFamily="34" charset="0"/>
              </a:rPr>
              <a:t>surtout</a:t>
            </a:r>
            <a:r>
              <a:rPr lang="fr-FR" sz="1900" b="1" dirty="0">
                <a:highlight>
                  <a:srgbClr val="FFFF00"/>
                </a:highlight>
                <a:latin typeface="Century Gothic" panose="020B0502020202020204" pitchFamily="34" charset="0"/>
              </a:rPr>
              <a:t> </a:t>
            </a:r>
            <a:r>
              <a:rPr lang="fr-FR" sz="1900" b="1" dirty="0">
                <a:solidFill>
                  <a:srgbClr val="C00000"/>
                </a:solidFill>
                <a:highlight>
                  <a:srgbClr val="00FF00"/>
                </a:highlight>
                <a:latin typeface="Century Gothic" panose="020B0502020202020204" pitchFamily="34" charset="0"/>
              </a:rPr>
              <a:t>prélèvements obligatoires</a:t>
            </a:r>
          </a:p>
          <a:p>
            <a:pPr lvl="0"/>
            <a:endParaRPr lang="fr-FR" sz="1900" dirty="0"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pPr marL="0" lvl="0" indent="0">
              <a:buNone/>
            </a:pPr>
            <a:r>
              <a:rPr lang="fr-FR" sz="1900" i="1" dirty="0">
                <a:latin typeface="Palatino Linotype" panose="02040502050505030304" pitchFamily="18" charset="0"/>
              </a:rPr>
              <a:t>A noter : les P.O. sont supportés à chacune des étapes de l’industrie : les fabricants de composants et sous-traitants français supportent les mêmes coûts !</a:t>
            </a:r>
          </a:p>
          <a:p>
            <a:pPr lvl="0"/>
            <a:endParaRPr lang="fr-FR" sz="1900" dirty="0">
              <a:latin typeface="Century Gothic" panose="020B0502020202020204" pitchFamily="34" charset="0"/>
            </a:endParaRPr>
          </a:p>
          <a:p>
            <a:pPr marL="0" lvl="0" indent="0">
              <a:buNone/>
            </a:pPr>
            <a:r>
              <a:rPr lang="fr-FR" sz="1900" b="1" dirty="0">
                <a:latin typeface="Century Gothic" panose="020B0502020202020204" pitchFamily="34" charset="0"/>
              </a:rPr>
              <a:t>Comment rester compétitifs à l’international avec une telle pression sur le prix de revient ?</a:t>
            </a:r>
          </a:p>
          <a:p>
            <a:pPr marL="0" lvl="0" indent="0">
              <a:buNone/>
            </a:pPr>
            <a:endParaRPr lang="fr-FR" sz="2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7C4535-68C2-9748-AE26-F8AD01A0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0786-F847-914A-ACA6-0557601A677C}" type="slidenum">
              <a:rPr lang="fr-FR" smtClean="0"/>
              <a:t>7</a:t>
            </a:fld>
            <a:endParaRPr lang="fr-FR"/>
          </a:p>
        </p:txBody>
      </p:sp>
      <p:pic>
        <p:nvPicPr>
          <p:cNvPr id="10242" name="Picture 2" descr="Lave linge hublot Thomson TW7140">
            <a:extLst>
              <a:ext uri="{FF2B5EF4-FFF2-40B4-BE49-F238E27FC236}">
                <a16:creationId xmlns:a16="http://schemas.microsoft.com/office/drawing/2014/main" id="{2E400F91-663D-884F-B5BB-76133D939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2082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787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A8D221-D438-5F4B-9A75-63924910A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14538"/>
            <a:ext cx="8229600" cy="1143000"/>
          </a:xfrm>
        </p:spPr>
        <p:txBody>
          <a:bodyPr>
            <a:noAutofit/>
          </a:bodyPr>
          <a:lstStyle/>
          <a:p>
            <a:r>
              <a:rPr lang="fr-FR" sz="5400" dirty="0">
                <a:latin typeface="Century Gothic" panose="020B0502020202020204" pitchFamily="34" charset="0"/>
              </a:rPr>
              <a:t>QUEL MODELE NOUS PROPOSENT LES</a:t>
            </a:r>
            <a:br>
              <a:rPr lang="fr-FR" sz="5400" dirty="0">
                <a:latin typeface="Century Gothic" panose="020B0502020202020204" pitchFamily="34" charset="0"/>
              </a:rPr>
            </a:br>
            <a:r>
              <a:rPr lang="fr-FR" sz="5400" dirty="0">
                <a:latin typeface="Century Gothic" panose="020B0502020202020204" pitchFamily="34" charset="0"/>
              </a:rPr>
              <a:t> PAYS PHENIX 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B30D12C-B95E-F94A-9445-74A00EF4B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0786-F847-914A-ACA6-0557601A677C}" type="slidenum">
              <a:rPr lang="fr-FR" smtClean="0"/>
              <a:t>8</a:t>
            </a:fld>
            <a:endParaRPr lang="fr-FR"/>
          </a:p>
        </p:txBody>
      </p:sp>
      <p:pic>
        <p:nvPicPr>
          <p:cNvPr id="6" name="Picture 2" descr="Catégorie:Wikipédia:Phénix — Wikipédia">
            <a:extLst>
              <a:ext uri="{FF2B5EF4-FFF2-40B4-BE49-F238E27FC236}">
                <a16:creationId xmlns:a16="http://schemas.microsoft.com/office/drawing/2014/main" id="{C4F9B81F-0D2E-9040-A420-07BB31586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4191794"/>
            <a:ext cx="13970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321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42900" y="23018"/>
            <a:ext cx="9829800" cy="1417638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Les mesures prises par les « Pays Phénix » :</a:t>
            </a:r>
            <a:br>
              <a:rPr lang="fr-FR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fr-FR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une politique de l’Offre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40656"/>
            <a:ext cx="9258300" cy="53943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b="1" i="1" dirty="0">
                <a:highlight>
                  <a:srgbClr val="FFFF00"/>
                </a:highlight>
                <a:latin typeface="Century Gothic" panose="020B0502020202020204" pitchFamily="34" charset="0"/>
              </a:rPr>
              <a:t>Allègement drastique  des Prélèvements Obligatoires des entreprises </a:t>
            </a:r>
          </a:p>
          <a:p>
            <a:pPr marL="0" indent="0">
              <a:buNone/>
            </a:pPr>
            <a:endParaRPr lang="fr-FR" sz="2000" b="1" i="1" dirty="0"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fr-FR" sz="2000" b="1" u="sng" dirty="0">
                <a:latin typeface="Century Gothic" panose="020B0502020202020204" pitchFamily="34" charset="0"/>
              </a:rPr>
              <a:t>a) Baisse - voire annulation des </a:t>
            </a:r>
            <a:r>
              <a:rPr lang="fr-FR" sz="2000" b="1" u="sng" dirty="0">
                <a:highlight>
                  <a:srgbClr val="FFFF00"/>
                </a:highlight>
                <a:latin typeface="Century Gothic" panose="020B0502020202020204" pitchFamily="34" charset="0"/>
              </a:rPr>
              <a:t>cotisations sociales</a:t>
            </a:r>
          </a:p>
          <a:p>
            <a:r>
              <a:rPr lang="fr-FR" sz="1800" b="1" i="1" dirty="0">
                <a:latin typeface="Palatino" pitchFamily="2" charset="77"/>
                <a:ea typeface="Palatino" pitchFamily="2" charset="77"/>
              </a:rPr>
              <a:t>20,6 % en Allemagne</a:t>
            </a:r>
          </a:p>
          <a:p>
            <a:r>
              <a:rPr lang="fr-FR" sz="1800" b="1" i="1" dirty="0">
                <a:latin typeface="Palatino" pitchFamily="2" charset="77"/>
                <a:ea typeface="Palatino" pitchFamily="2" charset="77"/>
              </a:rPr>
              <a:t>9,5 % en Irlande</a:t>
            </a:r>
          </a:p>
          <a:p>
            <a:r>
              <a:rPr lang="fr-FR" sz="1800" b="1" i="1" dirty="0">
                <a:latin typeface="Palatino" pitchFamily="2" charset="77"/>
                <a:ea typeface="Palatino" pitchFamily="2" charset="77"/>
              </a:rPr>
              <a:t>0 % Nouvelle-Zélande &amp; Danemark </a:t>
            </a:r>
            <a:r>
              <a:rPr lang="fr-FR" sz="1800" i="1" dirty="0">
                <a:latin typeface="Palatino" pitchFamily="2" charset="77"/>
                <a:ea typeface="Palatino" pitchFamily="2" charset="77"/>
              </a:rPr>
              <a:t>(prise en charge par l’État/ou assurances privées) </a:t>
            </a:r>
          </a:p>
          <a:p>
            <a:pPr marL="0" indent="0">
              <a:buNone/>
            </a:pPr>
            <a:r>
              <a:rPr lang="fr-FR" sz="1800" b="1" i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… Contre 35/38 % + 18 % = 53 % en France !</a:t>
            </a:r>
          </a:p>
          <a:p>
            <a:endParaRPr lang="fr-FR" sz="1800" b="1" i="1" dirty="0">
              <a:solidFill>
                <a:srgbClr val="C00000"/>
              </a:solidFill>
              <a:latin typeface="Palatino" pitchFamily="2" charset="77"/>
              <a:ea typeface="Palatino" pitchFamily="2" charset="77"/>
            </a:endParaRPr>
          </a:p>
          <a:p>
            <a:pPr marL="0" indent="0">
              <a:buNone/>
            </a:pPr>
            <a:r>
              <a:rPr lang="fr-FR" sz="2000" b="1" u="sng" dirty="0">
                <a:latin typeface="Century Gothic" panose="020B0502020202020204" pitchFamily="34" charset="0"/>
              </a:rPr>
              <a:t>b) Très faibles </a:t>
            </a:r>
            <a:r>
              <a:rPr lang="fr-FR" sz="2000" b="1" u="sng" dirty="0">
                <a:highlight>
                  <a:srgbClr val="FFFF00"/>
                </a:highlight>
                <a:latin typeface="Century Gothic" panose="020B0502020202020204" pitchFamily="34" charset="0"/>
              </a:rPr>
              <a:t>impôts sur la production</a:t>
            </a:r>
          </a:p>
          <a:p>
            <a:pPr marL="0" indent="0">
              <a:buNone/>
            </a:pPr>
            <a:r>
              <a:rPr lang="fr-FR" sz="1800" i="1" dirty="0">
                <a:latin typeface="Palatino" pitchFamily="2" charset="77"/>
                <a:ea typeface="Palatino" pitchFamily="2" charset="77"/>
              </a:rPr>
              <a:t>Significativement plus faibles qu’en France, mais aussi et SURTOUT : 1) </a:t>
            </a:r>
            <a:r>
              <a:rPr lang="fr-FR" sz="1800" b="1" i="1" dirty="0">
                <a:latin typeface="Palatino" pitchFamily="2" charset="77"/>
                <a:ea typeface="Palatino" pitchFamily="2" charset="77"/>
              </a:rPr>
              <a:t>perçus avant le RCAI</a:t>
            </a:r>
            <a:r>
              <a:rPr lang="fr-FR" sz="1800" i="1" dirty="0">
                <a:latin typeface="Palatino" pitchFamily="2" charset="77"/>
                <a:ea typeface="Palatino" pitchFamily="2" charset="77"/>
              </a:rPr>
              <a:t>, 2) </a:t>
            </a:r>
            <a:r>
              <a:rPr lang="fr-FR" sz="1800" b="1" i="1" dirty="0">
                <a:latin typeface="Palatino" pitchFamily="2" charset="77"/>
                <a:ea typeface="Palatino" pitchFamily="2" charset="77"/>
              </a:rPr>
              <a:t>fixés en % </a:t>
            </a:r>
            <a:r>
              <a:rPr lang="fr-FR" sz="1800" i="1" dirty="0">
                <a:latin typeface="Palatino" pitchFamily="2" charset="77"/>
                <a:ea typeface="Palatino" pitchFamily="2" charset="77"/>
              </a:rPr>
              <a:t>(vs valeur absolue en France) 3) </a:t>
            </a:r>
            <a:r>
              <a:rPr lang="fr-FR" sz="1800" b="1" i="1" dirty="0">
                <a:latin typeface="Palatino" pitchFamily="2" charset="77"/>
                <a:ea typeface="Palatino" pitchFamily="2" charset="77"/>
              </a:rPr>
              <a:t>En France, </a:t>
            </a:r>
            <a:r>
              <a:rPr lang="fr-FR" sz="1800" i="1" dirty="0">
                <a:latin typeface="Palatino" pitchFamily="2" charset="77"/>
                <a:ea typeface="Palatino" pitchFamily="2" charset="77"/>
              </a:rPr>
              <a:t>une partie même des impôts sur la production : liée à la masse salariale : </a:t>
            </a:r>
            <a:r>
              <a:rPr lang="fr-FR" sz="1800" b="1" i="1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</a:rPr>
              <a:t>autant d’incitations à ne pas embaucher !</a:t>
            </a:r>
          </a:p>
          <a:p>
            <a:pPr marL="0" indent="0">
              <a:buNone/>
            </a:pPr>
            <a:endParaRPr lang="fr-FR" sz="1800" b="1" i="1" dirty="0">
              <a:solidFill>
                <a:srgbClr val="FF0000"/>
              </a:solidFill>
              <a:latin typeface="Palatino" pitchFamily="2" charset="77"/>
              <a:ea typeface="Palatino" pitchFamily="2" charset="77"/>
            </a:endParaRPr>
          </a:p>
          <a:p>
            <a:pPr marL="0" indent="0">
              <a:buNone/>
            </a:pPr>
            <a:r>
              <a:rPr lang="fr-FR" sz="2000" b="1" u="sng" dirty="0">
                <a:latin typeface="Century Gothic" panose="020B0502020202020204" pitchFamily="34" charset="0"/>
              </a:rPr>
              <a:t>c) Baisse de </a:t>
            </a:r>
            <a:r>
              <a:rPr lang="fr-FR" sz="2000" b="1" u="sng" dirty="0">
                <a:highlight>
                  <a:srgbClr val="FFFF00"/>
                </a:highlight>
                <a:latin typeface="Century Gothic" panose="020B0502020202020204" pitchFamily="34" charset="0"/>
              </a:rPr>
              <a:t>l’impôt sur les sociétés (IS) à 15 %</a:t>
            </a:r>
          </a:p>
          <a:p>
            <a:r>
              <a:rPr lang="fr-FR" sz="1800" i="1" dirty="0">
                <a:latin typeface="Palatino" pitchFamily="2" charset="77"/>
                <a:ea typeface="Palatino" pitchFamily="2" charset="77"/>
              </a:rPr>
              <a:t>Taux d’IS </a:t>
            </a:r>
            <a:r>
              <a:rPr lang="fr-FR" sz="1800" i="1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</a:rPr>
              <a:t>jamais au-dessus de 25 % </a:t>
            </a:r>
            <a:r>
              <a:rPr lang="fr-FR" sz="1800" i="1" dirty="0">
                <a:latin typeface="Palatino" pitchFamily="2" charset="77"/>
                <a:ea typeface="Palatino" pitchFamily="2" charset="77"/>
              </a:rPr>
              <a:t>et jusqu’à </a:t>
            </a:r>
            <a:r>
              <a:rPr lang="fr-FR" sz="1800" i="1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</a:rPr>
              <a:t>8 % </a:t>
            </a:r>
            <a:r>
              <a:rPr lang="fr-FR" sz="1800" i="1" dirty="0">
                <a:latin typeface="Palatino" pitchFamily="2" charset="77"/>
                <a:ea typeface="Palatino" pitchFamily="2" charset="77"/>
              </a:rPr>
              <a:t>du RCAI</a:t>
            </a:r>
          </a:p>
          <a:p>
            <a:pPr marL="0" indent="0">
              <a:buNone/>
            </a:pPr>
            <a:r>
              <a:rPr lang="fr-FR" sz="1800" i="1" dirty="0">
                <a:latin typeface="Palatino" pitchFamily="2" charset="77"/>
                <a:ea typeface="Palatino" pitchFamily="2" charset="77"/>
              </a:rPr>
              <a:t>… </a:t>
            </a:r>
            <a:r>
              <a:rPr lang="fr-FR" sz="1800" b="1" i="1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</a:rPr>
              <a:t>contre : 28% aujourd’hui en France   (et 33 / 36 % jusqu’en 2021)</a:t>
            </a:r>
            <a:endParaRPr lang="fr-FR" sz="2800" dirty="0"/>
          </a:p>
          <a:p>
            <a:pPr marL="514350" lvl="0" indent="-514350">
              <a:buAutoNum type="arabicPeriod"/>
            </a:pPr>
            <a:endParaRPr lang="fr-FR" sz="27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0FF08E-16C8-7D4A-9894-D6CDBA212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0786-F847-914A-ACA6-0557601A677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3335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2038</TotalTime>
  <Words>1694</Words>
  <Application>Microsoft Macintosh PowerPoint</Application>
  <PresentationFormat>Affichage à l'écran (4:3)</PresentationFormat>
  <Paragraphs>205</Paragraphs>
  <Slides>24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Century Gothic</vt:lpstr>
      <vt:lpstr>Palatino</vt:lpstr>
      <vt:lpstr>Palatino Linotype</vt:lpstr>
      <vt:lpstr>Thème Office</vt:lpstr>
      <vt:lpstr>Document Microsoft Word</vt:lpstr>
      <vt:lpstr>  EN FINIR AVEC LE DÉCLASSEMENT ÉCONOMIQUE DE LA FRANCE :  REPENSER NOTRE SYSTÈME FISCAL EN S’INSPIRANT DES 10 « PAYS PHÉNIX »     … ou comment penser et agir comme Epaminondas … </vt:lpstr>
      <vt:lpstr>Constat : La fiscalité française sur les entreprises est plombante,  … elle anéantit toute la compétitivité de     nos entreprises </vt:lpstr>
      <vt:lpstr>Présentation PowerPoint</vt:lpstr>
      <vt:lpstr>Constat : la France est en crise</vt:lpstr>
      <vt:lpstr>Un modèle de sortie de crise qui a fait ses preuves :  10 « Pays Phénix », depuis 1985</vt:lpstr>
      <vt:lpstr>En France, un manque de vision stratégique de nos politiques depuis 1974 : une Demande nourrie artificiellement (Schumpeter) qui étouffe l’Offre</vt:lpstr>
      <vt:lpstr>Un exemple concret du poids des Prélèvements Obligatoires dans le prix de revient des entreprises françaises…</vt:lpstr>
      <vt:lpstr>QUEL MODELE NOUS PROPOSENT LES  PAYS PHENIX ?</vt:lpstr>
      <vt:lpstr>Les mesures prises par les « Pays Phénix » : une politique de l’Offre</vt:lpstr>
      <vt:lpstr>Les mesures prises par les « Pays Phénix » : une politique de l’Offre</vt:lpstr>
      <vt:lpstr>Résultats dans chacun des Pays Phénix</vt:lpstr>
      <vt:lpstr>QUELLES PROPOSITIONS POUR LA FRANCE ?</vt:lpstr>
      <vt:lpstr>Une stratégie globale composée de 3 propositions      PROPOSITION #1, ou le point de départ…</vt:lpstr>
      <vt:lpstr>Une stratégie globale composée de 3 propositions      PROPOSITION #2</vt:lpstr>
      <vt:lpstr>Présentation PowerPoint</vt:lpstr>
      <vt:lpstr>Une stratégie globale composée de 3 propositions      PROPOSITION #3 : </vt:lpstr>
      <vt:lpstr>Présentation PowerPoint</vt:lpstr>
      <vt:lpstr>Présentation PowerPoint</vt:lpstr>
      <vt:lpstr>Présentation PowerPoint</vt:lpstr>
      <vt:lpstr>Présentation PowerPoint</vt:lpstr>
      <vt:lpstr>Étude d’Alan A. Tait (FMI) en 1989 la réalité est fausse, puisque contre intuition et théorie  …</vt:lpstr>
      <vt:lpstr>Présentation PowerPoint</vt:lpstr>
      <vt:lpstr>Le modèle stratégique d’Epaminondas</vt:lpstr>
      <vt:lpstr>Le modèle stratégique d’Epaminondas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Pour une évolution fiscale indispensable S’inspirer des 10 Pays Phénix </dc:title>
  <dc:creator>Richard Robert</dc:creator>
  <cp:lastModifiedBy>nicolas lagarde</cp:lastModifiedBy>
  <cp:revision>71</cp:revision>
  <cp:lastPrinted>2021-11-14T20:35:54Z</cp:lastPrinted>
  <dcterms:created xsi:type="dcterms:W3CDTF">2021-01-21T09:42:50Z</dcterms:created>
  <dcterms:modified xsi:type="dcterms:W3CDTF">2021-11-16T14:08:04Z</dcterms:modified>
</cp:coreProperties>
</file>